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9" r:id="rId3"/>
    <p:sldId id="280" r:id="rId4"/>
    <p:sldId id="260" r:id="rId5"/>
    <p:sldId id="268" r:id="rId6"/>
    <p:sldId id="282" r:id="rId7"/>
    <p:sldId id="283" r:id="rId8"/>
    <p:sldId id="286"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5507A-AA4F-4A7C-91EA-ABB37208B1BE}" type="datetimeFigureOut">
              <a:rPr lang="en-US" smtClean="0"/>
              <a:t>10/30/2018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ADD29F-8841-4896-8CA2-1DB351070928}" type="slidenum">
              <a:rPr lang="en-US" smtClean="0"/>
              <a:t>‹#›</a:t>
            </a:fld>
            <a:endParaRPr lang="en-US"/>
          </a:p>
        </p:txBody>
      </p:sp>
    </p:spTree>
    <p:extLst>
      <p:ext uri="{BB962C8B-B14F-4D97-AF65-F5344CB8AC3E}">
        <p14:creationId xmlns:p14="http://schemas.microsoft.com/office/powerpoint/2010/main" val="1485878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One of six criteria pollutants for the NAAQS (air quality standards set by the EPA after the implementation of the clear air act… originally proposed in 1970 but most recent revisions started standards called the NAAQS)</a:t>
            </a:r>
          </a:p>
          <a:p>
            <a:endParaRPr lang="en-US" sz="1800" b="1" dirty="0"/>
          </a:p>
          <a:p>
            <a:r>
              <a:rPr lang="en-US" sz="1800" b="1" dirty="0"/>
              <a:t>Other five criteria pollutants: lead, carbon monoxide, sulfur dioxide, nitrogen dioxide, PM</a:t>
            </a:r>
          </a:p>
          <a:p>
            <a:endParaRPr lang="en-US" sz="1800" b="1" dirty="0"/>
          </a:p>
          <a:p>
            <a:r>
              <a:rPr lang="en-US" sz="1800" b="1" dirty="0"/>
              <a:t>New levels set in 2015. Case study had higher exceedance level.</a:t>
            </a:r>
          </a:p>
        </p:txBody>
      </p:sp>
      <p:sp>
        <p:nvSpPr>
          <p:cNvPr id="4" name="Slide Number Placeholder 3"/>
          <p:cNvSpPr>
            <a:spLocks noGrp="1"/>
          </p:cNvSpPr>
          <p:nvPr>
            <p:ph type="sldNum" sz="quarter" idx="10"/>
          </p:nvPr>
        </p:nvSpPr>
        <p:spPr/>
        <p:txBody>
          <a:bodyPr/>
          <a:lstStyle/>
          <a:p>
            <a:fld id="{0543E85F-2A70-45E5-8A64-7D6536206602}" type="slidenum">
              <a:rPr lang="en-US" smtClean="0"/>
              <a:t>2</a:t>
            </a:fld>
            <a:endParaRPr lang="en-US"/>
          </a:p>
        </p:txBody>
      </p:sp>
    </p:spTree>
    <p:extLst>
      <p:ext uri="{BB962C8B-B14F-4D97-AF65-F5344CB8AC3E}">
        <p14:creationId xmlns:p14="http://schemas.microsoft.com/office/powerpoint/2010/main" val="195946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One of six criteria pollutants for the NAAQS (air quality standards set by the EPA after the implementation of the clear air act… originally proposed in 1970 but most recent revisions started standards called the NAAQS)</a:t>
            </a:r>
          </a:p>
          <a:p>
            <a:endParaRPr lang="en-US" sz="1800" b="1" dirty="0"/>
          </a:p>
          <a:p>
            <a:r>
              <a:rPr lang="en-US" sz="1800" b="1" dirty="0"/>
              <a:t>Other five criteria pollutants: lead, carbon monoxide, sulfur dioxide, nitrogen dioxide, PM</a:t>
            </a:r>
          </a:p>
          <a:p>
            <a:endParaRPr lang="en-US" sz="1800" b="1" dirty="0"/>
          </a:p>
          <a:p>
            <a:r>
              <a:rPr lang="en-US" sz="1800" b="1" dirty="0"/>
              <a:t>New levels set in 2015. Case study had higher exceedance level.</a:t>
            </a:r>
          </a:p>
        </p:txBody>
      </p:sp>
      <p:sp>
        <p:nvSpPr>
          <p:cNvPr id="4" name="Slide Number Placeholder 3"/>
          <p:cNvSpPr>
            <a:spLocks noGrp="1"/>
          </p:cNvSpPr>
          <p:nvPr>
            <p:ph type="sldNum" sz="quarter" idx="10"/>
          </p:nvPr>
        </p:nvSpPr>
        <p:spPr/>
        <p:txBody>
          <a:bodyPr/>
          <a:lstStyle/>
          <a:p>
            <a:fld id="{0543E85F-2A70-45E5-8A64-7D6536206602}" type="slidenum">
              <a:rPr lang="en-US" smtClean="0"/>
              <a:t>3</a:t>
            </a:fld>
            <a:endParaRPr lang="en-US"/>
          </a:p>
        </p:txBody>
      </p:sp>
    </p:spTree>
    <p:extLst>
      <p:ext uri="{BB962C8B-B14F-4D97-AF65-F5344CB8AC3E}">
        <p14:creationId xmlns:p14="http://schemas.microsoft.com/office/powerpoint/2010/main" val="363240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When the </a:t>
            </a:r>
            <a:r>
              <a:rPr lang="en-US" baseline="0" dirty="0" err="1"/>
              <a:t>apoplast</a:t>
            </a:r>
            <a:r>
              <a:rPr lang="en-US" baseline="0" dirty="0"/>
              <a:t> fails to protect the plant from the toxins, the plant’s rate of photosynthesis slows and the plant ultimately just suffocates. When the plants are exposed to this kind of injury, the risks of disease, further injury, bug infestations, reproduction rates, etcetera, will begin to increase. </a:t>
            </a:r>
          </a:p>
          <a:p>
            <a:endParaRPr lang="en-US" baseline="0" dirty="0"/>
          </a:p>
          <a:p>
            <a:r>
              <a:rPr lang="en-US" baseline="0" dirty="0"/>
              <a:t>For example, ozone injury susceptible plants include rice, soybean, corn, and wheat. A recent study conducted by Ames Research Center estimates that globally, the total yield loss from these ozone susceptible plants are somewhere between 14 and 26 billion dollars. This study was a part of research conducted on which plants are ozone susceptible and which plants are better to breed under high ozone conditions</a:t>
            </a:r>
          </a:p>
          <a:p>
            <a:r>
              <a:rPr lang="en-US" baseline="0" dirty="0"/>
              <a:t>This image basically shows yield loss with respect to ozone concentration in parts per billion for very susceptible plants. As you can see there is a gradual decrease at around 40 ppb and then a steady drop off. This image came as a huge surprise to me since our exceedance standard is 70 ppb and at that concentration, there is a significant loss in crop yield. </a:t>
            </a:r>
          </a:p>
          <a:p>
            <a:endParaRPr lang="en-US" dirty="0"/>
          </a:p>
        </p:txBody>
      </p:sp>
      <p:sp>
        <p:nvSpPr>
          <p:cNvPr id="4" name="Slide Number Placeholder 3"/>
          <p:cNvSpPr>
            <a:spLocks noGrp="1"/>
          </p:cNvSpPr>
          <p:nvPr>
            <p:ph type="sldNum" sz="quarter" idx="10"/>
          </p:nvPr>
        </p:nvSpPr>
        <p:spPr/>
        <p:txBody>
          <a:bodyPr/>
          <a:lstStyle/>
          <a:p>
            <a:fld id="{94260AF3-5C24-4A45-9E4C-86E4416A522B}" type="slidenum">
              <a:rPr lang="en-US" smtClean="0"/>
              <a:t>4</a:t>
            </a:fld>
            <a:endParaRPr lang="en-US"/>
          </a:p>
        </p:txBody>
      </p:sp>
    </p:spTree>
    <p:extLst>
      <p:ext uri="{BB962C8B-B14F-4D97-AF65-F5344CB8AC3E}">
        <p14:creationId xmlns:p14="http://schemas.microsoft.com/office/powerpoint/2010/main" val="398606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Asphyxiant</a:t>
            </a:r>
            <a:r>
              <a:rPr lang="en-US" dirty="0"/>
              <a:t> gases – nitrogen</a:t>
            </a:r>
          </a:p>
          <a:p>
            <a:endParaRPr lang="en-US" dirty="0"/>
          </a:p>
          <a:p>
            <a:r>
              <a:rPr lang="en-US" dirty="0"/>
              <a:t>The ecosystem impacts are actually quite significant. Ozone injury can lead to loss of plant diversity</a:t>
            </a:r>
            <a:r>
              <a:rPr lang="en-US" baseline="0" dirty="0"/>
              <a:t> (which is a no brainer, survival of the fittest), and </a:t>
            </a:r>
            <a:r>
              <a:rPr lang="en-US" baseline="0" dirty="0" err="1"/>
              <a:t>theres</a:t>
            </a:r>
            <a:r>
              <a:rPr lang="en-US" baseline="0" dirty="0"/>
              <a:t> habitat and biomass loss in especially insect populations</a:t>
            </a:r>
          </a:p>
          <a:p>
            <a:endParaRPr lang="en-US" baseline="0" dirty="0"/>
          </a:p>
          <a:p>
            <a:r>
              <a:rPr lang="en-US" baseline="0" dirty="0"/>
              <a:t>Also, </a:t>
            </a:r>
            <a:r>
              <a:rPr lang="en-US" baseline="0" dirty="0" err="1"/>
              <a:t>theres</a:t>
            </a:r>
            <a:r>
              <a:rPr lang="en-US" baseline="0" dirty="0"/>
              <a:t> changes to water and nutrient cycles (aka soil fertility). Now I didn’t know this prior to my research and this blew me away. When the plant loses it’s ability to store food, carbon flow between the plant and soil from lack of photosynthesis is significantly reduced and the plants then resort to using nitrogen as an alternative. This then leads to nitrogen runoff from soils into bodies of water. Nitrogen is an </a:t>
            </a:r>
            <a:r>
              <a:rPr lang="en-US" baseline="0" dirty="0" err="1"/>
              <a:t>asphyxiant</a:t>
            </a:r>
            <a:r>
              <a:rPr lang="en-US" baseline="0" dirty="0"/>
              <a:t> gas and lead to hypoxia. </a:t>
            </a:r>
          </a:p>
          <a:p>
            <a:endParaRPr lang="en-US" baseline="0" dirty="0"/>
          </a:p>
          <a:p>
            <a:r>
              <a:rPr lang="en-US" baseline="0" dirty="0"/>
              <a:t>I like to play around on Google Earth and I figured Id share this image of the Chesapeake Bay I </a:t>
            </a:r>
            <a:r>
              <a:rPr lang="en-US" baseline="0" dirty="0" err="1"/>
              <a:t>screendumped</a:t>
            </a:r>
            <a:r>
              <a:rPr lang="en-US" baseline="0" dirty="0"/>
              <a:t> from the app with you. All the little fish skeletons indicate dead zones or areas of great fish kills.. And unfortunately, a lot of these icons represent hypoxic areas. This middle icon’s description is here and says, “Low oxygen levels increased from 1980 to 2000 and the area of hypoxia and anoxia has also increased. The events cause mortality at the sea bottom, although bottom dwelling species typically recover within a year. Crabs have also been found dead in fishers pots during hypoxic episodes”</a:t>
            </a:r>
            <a:endParaRPr lang="en-US" dirty="0"/>
          </a:p>
        </p:txBody>
      </p:sp>
      <p:sp>
        <p:nvSpPr>
          <p:cNvPr id="4" name="Slide Number Placeholder 3"/>
          <p:cNvSpPr>
            <a:spLocks noGrp="1"/>
          </p:cNvSpPr>
          <p:nvPr>
            <p:ph type="sldNum" sz="quarter" idx="10"/>
          </p:nvPr>
        </p:nvSpPr>
        <p:spPr/>
        <p:txBody>
          <a:bodyPr/>
          <a:lstStyle/>
          <a:p>
            <a:fld id="{94260AF3-5C24-4A45-9E4C-86E4416A522B}" type="slidenum">
              <a:rPr lang="en-US" smtClean="0"/>
              <a:t>5</a:t>
            </a:fld>
            <a:endParaRPr lang="en-US"/>
          </a:p>
        </p:txBody>
      </p:sp>
    </p:spTree>
    <p:extLst>
      <p:ext uri="{BB962C8B-B14F-4D97-AF65-F5344CB8AC3E}">
        <p14:creationId xmlns:p14="http://schemas.microsoft.com/office/powerpoint/2010/main" val="2586639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BEC0-0651-4695-A2E3-DD84FA1D9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CB6E4B-8AA7-4705-86A1-588C0E050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0961B8-5282-4A51-B13E-109840A894B3}"/>
              </a:ext>
            </a:extLst>
          </p:cNvPr>
          <p:cNvSpPr>
            <a:spLocks noGrp="1"/>
          </p:cNvSpPr>
          <p:nvPr>
            <p:ph type="dt" sz="half" idx="10"/>
          </p:nvPr>
        </p:nvSpPr>
        <p:spPr/>
        <p:txBody>
          <a:bodyPr/>
          <a:lstStyle/>
          <a:p>
            <a:fld id="{4863A4AE-DE35-4506-B86D-9123E8A3C1DD}" type="datetime1">
              <a:rPr lang="en-US" smtClean="0"/>
              <a:t>10/30/2018</a:t>
            </a:fld>
            <a:endParaRPr lang="en-US"/>
          </a:p>
        </p:txBody>
      </p:sp>
      <p:sp>
        <p:nvSpPr>
          <p:cNvPr id="5" name="Footer Placeholder 4">
            <a:extLst>
              <a:ext uri="{FF2B5EF4-FFF2-40B4-BE49-F238E27FC236}">
                <a16:creationId xmlns:a16="http://schemas.microsoft.com/office/drawing/2014/main" id="{CA9D1FAB-9B7A-4C09-90BB-F7F9ED35F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FFB0B-BF12-45D1-A16C-EEB0DAFC39C3}"/>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46928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AB896-53AC-4641-958B-CC2D7518C4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218602-F81D-4A33-98E9-896C797462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5AB5EB-A640-463D-BA38-960947F2C7A3}"/>
              </a:ext>
            </a:extLst>
          </p:cNvPr>
          <p:cNvSpPr>
            <a:spLocks noGrp="1"/>
          </p:cNvSpPr>
          <p:nvPr>
            <p:ph type="dt" sz="half" idx="10"/>
          </p:nvPr>
        </p:nvSpPr>
        <p:spPr/>
        <p:txBody>
          <a:bodyPr/>
          <a:lstStyle/>
          <a:p>
            <a:fld id="{B6C9AF08-DFE1-4F07-87D5-2EB071EFBF5C}" type="datetime1">
              <a:rPr lang="en-US" smtClean="0"/>
              <a:t>10/30/2018</a:t>
            </a:fld>
            <a:endParaRPr lang="en-US"/>
          </a:p>
        </p:txBody>
      </p:sp>
      <p:sp>
        <p:nvSpPr>
          <p:cNvPr id="5" name="Footer Placeholder 4">
            <a:extLst>
              <a:ext uri="{FF2B5EF4-FFF2-40B4-BE49-F238E27FC236}">
                <a16:creationId xmlns:a16="http://schemas.microsoft.com/office/drawing/2014/main" id="{37788BE8-C2B3-4E47-82CD-11E95EA338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45D00C-AAA1-48F9-938C-07A160027B3B}"/>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425416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A35689-13C8-45F8-8F64-E5B754C722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6EE106-DA79-4257-B312-7C66BB3D8EE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7316D-2342-4F96-A620-80828AA91357}"/>
              </a:ext>
            </a:extLst>
          </p:cNvPr>
          <p:cNvSpPr>
            <a:spLocks noGrp="1"/>
          </p:cNvSpPr>
          <p:nvPr>
            <p:ph type="dt" sz="half" idx="10"/>
          </p:nvPr>
        </p:nvSpPr>
        <p:spPr/>
        <p:txBody>
          <a:bodyPr/>
          <a:lstStyle/>
          <a:p>
            <a:fld id="{0391D54B-FBDC-43FD-AAE6-5A33DE08BFCA}" type="datetime1">
              <a:rPr lang="en-US" smtClean="0"/>
              <a:t>10/30/2018</a:t>
            </a:fld>
            <a:endParaRPr lang="en-US"/>
          </a:p>
        </p:txBody>
      </p:sp>
      <p:sp>
        <p:nvSpPr>
          <p:cNvPr id="5" name="Footer Placeholder 4">
            <a:extLst>
              <a:ext uri="{FF2B5EF4-FFF2-40B4-BE49-F238E27FC236}">
                <a16:creationId xmlns:a16="http://schemas.microsoft.com/office/drawing/2014/main" id="{F5E5A639-7340-40A8-B786-5C98E67BD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9C2D05-BA7C-406B-A400-CCAE7807C86F}"/>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375268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4828-445C-4F9F-AD16-2D8F1B015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C13AD1-66DE-40E7-9C5C-8C93696F01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383EA-0128-42ED-8B58-DC0305894589}"/>
              </a:ext>
            </a:extLst>
          </p:cNvPr>
          <p:cNvSpPr>
            <a:spLocks noGrp="1"/>
          </p:cNvSpPr>
          <p:nvPr>
            <p:ph type="dt" sz="half" idx="10"/>
          </p:nvPr>
        </p:nvSpPr>
        <p:spPr/>
        <p:txBody>
          <a:bodyPr/>
          <a:lstStyle/>
          <a:p>
            <a:fld id="{74953E6A-F73C-4F02-A490-890265A4BAFB}" type="datetime1">
              <a:rPr lang="en-US" smtClean="0"/>
              <a:t>10/30/2018</a:t>
            </a:fld>
            <a:endParaRPr lang="en-US"/>
          </a:p>
        </p:txBody>
      </p:sp>
      <p:sp>
        <p:nvSpPr>
          <p:cNvPr id="5" name="Footer Placeholder 4">
            <a:extLst>
              <a:ext uri="{FF2B5EF4-FFF2-40B4-BE49-F238E27FC236}">
                <a16:creationId xmlns:a16="http://schemas.microsoft.com/office/drawing/2014/main" id="{9E2DAD59-4F87-4183-9959-D2369103A7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7BFE6-7C26-4EFF-AE0A-C34E8F49375C}"/>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398030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6E1A-CC97-4B7E-A60E-421F5DC4D7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FFA0D1-5B92-4DC7-A3FD-4C8E724008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284EC7-2C1F-4897-BFFE-143CA6B2A8B3}"/>
              </a:ext>
            </a:extLst>
          </p:cNvPr>
          <p:cNvSpPr>
            <a:spLocks noGrp="1"/>
          </p:cNvSpPr>
          <p:nvPr>
            <p:ph type="dt" sz="half" idx="10"/>
          </p:nvPr>
        </p:nvSpPr>
        <p:spPr/>
        <p:txBody>
          <a:bodyPr/>
          <a:lstStyle/>
          <a:p>
            <a:fld id="{60426E6A-F646-4331-A1EC-9B7CC79267C5}" type="datetime1">
              <a:rPr lang="en-US" smtClean="0"/>
              <a:t>10/30/2018</a:t>
            </a:fld>
            <a:endParaRPr lang="en-US"/>
          </a:p>
        </p:txBody>
      </p:sp>
      <p:sp>
        <p:nvSpPr>
          <p:cNvPr id="5" name="Footer Placeholder 4">
            <a:extLst>
              <a:ext uri="{FF2B5EF4-FFF2-40B4-BE49-F238E27FC236}">
                <a16:creationId xmlns:a16="http://schemas.microsoft.com/office/drawing/2014/main" id="{C5A06A95-BFA0-4418-AD7E-0AF981FE2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3DDE0-FB59-493E-833D-B5B35236D5D8}"/>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3168056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AF2DB-4F9B-48FC-A335-4D557A881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74E53-A04B-444F-86A5-2B54E9A893C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BE7BC0-5C47-4565-9359-6D78CEFCB4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64D2B0-2D61-48F2-8C1B-BD97D26F58E4}"/>
              </a:ext>
            </a:extLst>
          </p:cNvPr>
          <p:cNvSpPr>
            <a:spLocks noGrp="1"/>
          </p:cNvSpPr>
          <p:nvPr>
            <p:ph type="dt" sz="half" idx="10"/>
          </p:nvPr>
        </p:nvSpPr>
        <p:spPr/>
        <p:txBody>
          <a:bodyPr/>
          <a:lstStyle/>
          <a:p>
            <a:fld id="{297E3E9C-9996-48A1-BFC7-B4C861968714}" type="datetime1">
              <a:rPr lang="en-US" smtClean="0"/>
              <a:t>10/30/2018</a:t>
            </a:fld>
            <a:endParaRPr lang="en-US"/>
          </a:p>
        </p:txBody>
      </p:sp>
      <p:sp>
        <p:nvSpPr>
          <p:cNvPr id="6" name="Footer Placeholder 5">
            <a:extLst>
              <a:ext uri="{FF2B5EF4-FFF2-40B4-BE49-F238E27FC236}">
                <a16:creationId xmlns:a16="http://schemas.microsoft.com/office/drawing/2014/main" id="{C90EDEFC-A3BF-4FD0-A947-4A1AE1C4A3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B6B3-B7FA-406B-A486-68A3113765BA}"/>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59401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BC88-9097-4999-91DC-7CD9495F68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63237-D668-42A2-BFD8-DA621D76CE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729B44-DB85-4CD0-A57A-D81D6468A8F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FAC6D-EDD5-4EE2-908E-939266C0A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F3E3D2-07F2-4629-8AC3-E9577C4FB0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C4654D-F292-4C69-AD5A-0A702C1C3422}"/>
              </a:ext>
            </a:extLst>
          </p:cNvPr>
          <p:cNvSpPr>
            <a:spLocks noGrp="1"/>
          </p:cNvSpPr>
          <p:nvPr>
            <p:ph type="dt" sz="half" idx="10"/>
          </p:nvPr>
        </p:nvSpPr>
        <p:spPr/>
        <p:txBody>
          <a:bodyPr/>
          <a:lstStyle/>
          <a:p>
            <a:fld id="{7D3092BF-FB61-4FDF-AEA4-B1D701B54389}" type="datetime1">
              <a:rPr lang="en-US" smtClean="0"/>
              <a:t>10/30/2018</a:t>
            </a:fld>
            <a:endParaRPr lang="en-US"/>
          </a:p>
        </p:txBody>
      </p:sp>
      <p:sp>
        <p:nvSpPr>
          <p:cNvPr id="8" name="Footer Placeholder 7">
            <a:extLst>
              <a:ext uri="{FF2B5EF4-FFF2-40B4-BE49-F238E27FC236}">
                <a16:creationId xmlns:a16="http://schemas.microsoft.com/office/drawing/2014/main" id="{3C9C6B0C-C5E7-4220-9E3A-345EBA248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AF3B7-E30F-4013-A60F-B8C833059572}"/>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41184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D5C6-0749-4609-9DCE-25C302D47B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5F9922-C4B3-4B3F-A4AC-B6E943832C2A}"/>
              </a:ext>
            </a:extLst>
          </p:cNvPr>
          <p:cNvSpPr>
            <a:spLocks noGrp="1"/>
          </p:cNvSpPr>
          <p:nvPr>
            <p:ph type="dt" sz="half" idx="10"/>
          </p:nvPr>
        </p:nvSpPr>
        <p:spPr/>
        <p:txBody>
          <a:bodyPr/>
          <a:lstStyle/>
          <a:p>
            <a:fld id="{70E3F25D-1F62-429A-BFB6-6ADE8C70E5EA}" type="datetime1">
              <a:rPr lang="en-US" smtClean="0"/>
              <a:t>10/30/2018</a:t>
            </a:fld>
            <a:endParaRPr lang="en-US"/>
          </a:p>
        </p:txBody>
      </p:sp>
      <p:sp>
        <p:nvSpPr>
          <p:cNvPr id="4" name="Footer Placeholder 3">
            <a:extLst>
              <a:ext uri="{FF2B5EF4-FFF2-40B4-BE49-F238E27FC236}">
                <a16:creationId xmlns:a16="http://schemas.microsoft.com/office/drawing/2014/main" id="{95B39793-02C4-4102-BD0B-7F1C422A56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0CDA38-C552-4D77-9158-C9C725395714}"/>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1871194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0CDF3-2930-4FC3-AC45-3C24FF3C7C24}"/>
              </a:ext>
            </a:extLst>
          </p:cNvPr>
          <p:cNvSpPr>
            <a:spLocks noGrp="1"/>
          </p:cNvSpPr>
          <p:nvPr>
            <p:ph type="dt" sz="half" idx="10"/>
          </p:nvPr>
        </p:nvSpPr>
        <p:spPr/>
        <p:txBody>
          <a:bodyPr/>
          <a:lstStyle/>
          <a:p>
            <a:fld id="{034FB278-4E6D-452E-8C03-501133D90981}" type="datetime1">
              <a:rPr lang="en-US" smtClean="0"/>
              <a:t>10/30/2018</a:t>
            </a:fld>
            <a:endParaRPr lang="en-US"/>
          </a:p>
        </p:txBody>
      </p:sp>
      <p:sp>
        <p:nvSpPr>
          <p:cNvPr id="3" name="Footer Placeholder 2">
            <a:extLst>
              <a:ext uri="{FF2B5EF4-FFF2-40B4-BE49-F238E27FC236}">
                <a16:creationId xmlns:a16="http://schemas.microsoft.com/office/drawing/2014/main" id="{B989BC1B-DF20-4E75-93B3-624CC64BDF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DCD0B-B49B-4EC3-8052-AFA586096B29}"/>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130569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C309C-1314-4205-89CA-07C761E45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943EF8-01A9-420C-8E8B-E84D3ECE4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9C5DE9-BB95-4831-BF79-32E4225A5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E28032-4048-4B22-AD96-A6054F170C86}"/>
              </a:ext>
            </a:extLst>
          </p:cNvPr>
          <p:cNvSpPr>
            <a:spLocks noGrp="1"/>
          </p:cNvSpPr>
          <p:nvPr>
            <p:ph type="dt" sz="half" idx="10"/>
          </p:nvPr>
        </p:nvSpPr>
        <p:spPr/>
        <p:txBody>
          <a:bodyPr/>
          <a:lstStyle/>
          <a:p>
            <a:fld id="{A2E43D1E-9803-4A1D-963D-9E8FBC19CBAB}" type="datetime1">
              <a:rPr lang="en-US" smtClean="0"/>
              <a:t>10/30/2018</a:t>
            </a:fld>
            <a:endParaRPr lang="en-US"/>
          </a:p>
        </p:txBody>
      </p:sp>
      <p:sp>
        <p:nvSpPr>
          <p:cNvPr id="6" name="Footer Placeholder 5">
            <a:extLst>
              <a:ext uri="{FF2B5EF4-FFF2-40B4-BE49-F238E27FC236}">
                <a16:creationId xmlns:a16="http://schemas.microsoft.com/office/drawing/2014/main" id="{F6B7D196-227C-4F3B-B971-58D2048AA6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9F757-2C15-42A4-BAE7-6C50101AD059}"/>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20471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C9A98-B768-4854-B698-73F290A2C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79922C-FA0B-4263-9970-CF5F4B786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8A8FAF-08B7-4312-86F8-75A43ECE4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8D1B3C-CB6B-4976-B31C-41B8EDF6F408}"/>
              </a:ext>
            </a:extLst>
          </p:cNvPr>
          <p:cNvSpPr>
            <a:spLocks noGrp="1"/>
          </p:cNvSpPr>
          <p:nvPr>
            <p:ph type="dt" sz="half" idx="10"/>
          </p:nvPr>
        </p:nvSpPr>
        <p:spPr/>
        <p:txBody>
          <a:bodyPr/>
          <a:lstStyle/>
          <a:p>
            <a:fld id="{570C7F40-5C4E-416D-A786-2BA897940326}" type="datetime1">
              <a:rPr lang="en-US" smtClean="0"/>
              <a:t>10/30/2018</a:t>
            </a:fld>
            <a:endParaRPr lang="en-US"/>
          </a:p>
        </p:txBody>
      </p:sp>
      <p:sp>
        <p:nvSpPr>
          <p:cNvPr id="6" name="Footer Placeholder 5">
            <a:extLst>
              <a:ext uri="{FF2B5EF4-FFF2-40B4-BE49-F238E27FC236}">
                <a16:creationId xmlns:a16="http://schemas.microsoft.com/office/drawing/2014/main" id="{13AD2C2A-28AF-43D8-9391-19C21867F6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1FDF0B-801A-49C8-B72E-DBA2C8475B8D}"/>
              </a:ext>
            </a:extLst>
          </p:cNvPr>
          <p:cNvSpPr>
            <a:spLocks noGrp="1"/>
          </p:cNvSpPr>
          <p:nvPr>
            <p:ph type="sldNum" sz="quarter" idx="12"/>
          </p:nvPr>
        </p:nvSpPr>
        <p:spPr/>
        <p:txBody>
          <a:bodyPr/>
          <a:lstStyle/>
          <a:p>
            <a:fld id="{F85AFEF8-2C9C-4DF6-BC06-F149B1DC8D6E}" type="slidenum">
              <a:rPr lang="en-US" smtClean="0"/>
              <a:t>‹#›</a:t>
            </a:fld>
            <a:endParaRPr lang="en-US"/>
          </a:p>
        </p:txBody>
      </p:sp>
    </p:spTree>
    <p:extLst>
      <p:ext uri="{BB962C8B-B14F-4D97-AF65-F5344CB8AC3E}">
        <p14:creationId xmlns:p14="http://schemas.microsoft.com/office/powerpoint/2010/main" val="111716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C7E3B-3EFC-42B7-91F6-8A279544C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5128FA-99C5-49BD-8588-559BFFEC3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0C58B-25C6-4890-A7C2-39F6253056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CBBB2-FD02-4A24-ACA1-FA5B52EFAE95}" type="datetime1">
              <a:rPr lang="en-US" smtClean="0"/>
              <a:t>10/30/2018</a:t>
            </a:fld>
            <a:endParaRPr lang="en-US"/>
          </a:p>
        </p:txBody>
      </p:sp>
      <p:sp>
        <p:nvSpPr>
          <p:cNvPr id="5" name="Footer Placeholder 4">
            <a:extLst>
              <a:ext uri="{FF2B5EF4-FFF2-40B4-BE49-F238E27FC236}">
                <a16:creationId xmlns:a16="http://schemas.microsoft.com/office/drawing/2014/main" id="{B46AC39B-08A4-4C65-8286-D1D62C2BC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B1F39A-E5E3-44EF-AAC0-68D350189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AFEF8-2C9C-4DF6-BC06-F149B1DC8D6E}" type="slidenum">
              <a:rPr lang="en-US" smtClean="0"/>
              <a:t>‹#›</a:t>
            </a:fld>
            <a:endParaRPr lang="en-US"/>
          </a:p>
        </p:txBody>
      </p:sp>
    </p:spTree>
    <p:extLst>
      <p:ext uri="{BB962C8B-B14F-4D97-AF65-F5344CB8AC3E}">
        <p14:creationId xmlns:p14="http://schemas.microsoft.com/office/powerpoint/2010/main" val="952269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epa.gov/criteria-air-pollutants/naaqs-tabl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airnow.gov/aqi/aqi-basics"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60DB-10BF-42B5-AE07-0C4A4009E88E}"/>
              </a:ext>
            </a:extLst>
          </p:cNvPr>
          <p:cNvSpPr>
            <a:spLocks noGrp="1"/>
          </p:cNvSpPr>
          <p:nvPr>
            <p:ph type="ctrTitle"/>
          </p:nvPr>
        </p:nvSpPr>
        <p:spPr/>
        <p:txBody>
          <a:bodyPr/>
          <a:lstStyle/>
          <a:p>
            <a:r>
              <a:rPr lang="en-US" dirty="0"/>
              <a:t>Lab 8 – Weather and Air Quality</a:t>
            </a:r>
          </a:p>
        </p:txBody>
      </p:sp>
      <p:sp>
        <p:nvSpPr>
          <p:cNvPr id="3" name="Subtitle 2">
            <a:extLst>
              <a:ext uri="{FF2B5EF4-FFF2-40B4-BE49-F238E27FC236}">
                <a16:creationId xmlns:a16="http://schemas.microsoft.com/office/drawing/2014/main" id="{EC9D3365-CE02-408E-B39F-CF946C3CAE3E}"/>
              </a:ext>
            </a:extLst>
          </p:cNvPr>
          <p:cNvSpPr>
            <a:spLocks noGrp="1"/>
          </p:cNvSpPr>
          <p:nvPr>
            <p:ph type="subTitle" idx="1"/>
          </p:nvPr>
        </p:nvSpPr>
        <p:spPr/>
        <p:txBody>
          <a:bodyPr/>
          <a:lstStyle/>
          <a:p>
            <a:r>
              <a:rPr lang="en-US" dirty="0"/>
              <a:t>Adapted from Lindsey Rodio</a:t>
            </a:r>
          </a:p>
          <a:p>
            <a:r>
              <a:rPr lang="en-US" dirty="0"/>
              <a:t>aosc.umd.edu/~</a:t>
            </a:r>
            <a:r>
              <a:rPr lang="en-US" dirty="0" err="1"/>
              <a:t>hmdaley</a:t>
            </a:r>
            <a:r>
              <a:rPr lang="en-US" dirty="0"/>
              <a:t>/AOSC201/</a:t>
            </a:r>
          </a:p>
        </p:txBody>
      </p:sp>
      <p:sp>
        <p:nvSpPr>
          <p:cNvPr id="4" name="Slide Number Placeholder 3">
            <a:extLst>
              <a:ext uri="{FF2B5EF4-FFF2-40B4-BE49-F238E27FC236}">
                <a16:creationId xmlns:a16="http://schemas.microsoft.com/office/drawing/2014/main" id="{C04A3426-7E8F-412A-AF91-2816F7A6647B}"/>
              </a:ext>
            </a:extLst>
          </p:cNvPr>
          <p:cNvSpPr>
            <a:spLocks noGrp="1"/>
          </p:cNvSpPr>
          <p:nvPr>
            <p:ph type="sldNum" sz="quarter" idx="12"/>
          </p:nvPr>
        </p:nvSpPr>
        <p:spPr/>
        <p:txBody>
          <a:bodyPr/>
          <a:lstStyle/>
          <a:p>
            <a:fld id="{F85AFEF8-2C9C-4DF6-BC06-F149B1DC8D6E}" type="slidenum">
              <a:rPr lang="en-US" smtClean="0"/>
              <a:t>1</a:t>
            </a:fld>
            <a:endParaRPr lang="en-US"/>
          </a:p>
        </p:txBody>
      </p:sp>
    </p:spTree>
    <p:extLst>
      <p:ext uri="{BB962C8B-B14F-4D97-AF65-F5344CB8AC3E}">
        <p14:creationId xmlns:p14="http://schemas.microsoft.com/office/powerpoint/2010/main" val="2392315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E4E3-0206-4A01-A949-06BE77B07042}"/>
              </a:ext>
            </a:extLst>
          </p:cNvPr>
          <p:cNvSpPr>
            <a:spLocks noGrp="1"/>
          </p:cNvSpPr>
          <p:nvPr>
            <p:ph type="title"/>
          </p:nvPr>
        </p:nvSpPr>
        <p:spPr/>
        <p:txBody>
          <a:bodyPr/>
          <a:lstStyle/>
          <a:p>
            <a:r>
              <a:rPr lang="en-US" dirty="0"/>
              <a:t>Tropospheric Ozone</a:t>
            </a:r>
          </a:p>
        </p:txBody>
      </p:sp>
      <p:sp>
        <p:nvSpPr>
          <p:cNvPr id="3" name="Content Placeholder 2">
            <a:extLst>
              <a:ext uri="{FF2B5EF4-FFF2-40B4-BE49-F238E27FC236}">
                <a16:creationId xmlns:a16="http://schemas.microsoft.com/office/drawing/2014/main" id="{14345C6C-05BB-42C0-921C-F059DF8CEF99}"/>
              </a:ext>
            </a:extLst>
          </p:cNvPr>
          <p:cNvSpPr>
            <a:spLocks noGrp="1"/>
          </p:cNvSpPr>
          <p:nvPr>
            <p:ph idx="1"/>
          </p:nvPr>
        </p:nvSpPr>
        <p:spPr>
          <a:xfrm>
            <a:off x="838199" y="1690688"/>
            <a:ext cx="6930529" cy="4486275"/>
          </a:xfrm>
        </p:spPr>
        <p:txBody>
          <a:bodyPr>
            <a:normAutofit/>
          </a:bodyPr>
          <a:lstStyle/>
          <a:p>
            <a:r>
              <a:rPr lang="en-US" sz="2400" dirty="0"/>
              <a:t>2015 National Ambient Air Quality Standards (NAAQS): 70 ppb at an 8-hr </a:t>
            </a:r>
            <a:r>
              <a:rPr lang="en-US" sz="2400" dirty="0" err="1"/>
              <a:t>avg</a:t>
            </a:r>
            <a:r>
              <a:rPr lang="en-US" sz="2400" dirty="0"/>
              <a:t> </a:t>
            </a:r>
          </a:p>
          <a:p>
            <a:pPr lvl="1"/>
            <a:r>
              <a:rPr lang="en-US" sz="2000" dirty="0"/>
              <a:t>2008: 75 ppb for 8-hr avg</a:t>
            </a:r>
          </a:p>
          <a:p>
            <a:pPr lvl="1"/>
            <a:r>
              <a:rPr lang="en-US" sz="2000" dirty="0"/>
              <a:t>1997: 80 ppb for 8-hr avg</a:t>
            </a:r>
          </a:p>
          <a:p>
            <a:pPr lvl="1"/>
            <a:r>
              <a:rPr lang="en-US" sz="2000" dirty="0"/>
              <a:t>1979: 120 ppb for 1-hr avg</a:t>
            </a:r>
          </a:p>
          <a:p>
            <a:r>
              <a:rPr lang="en-US" sz="2400" dirty="0"/>
              <a:t>Produced by reactions with sunlight, natural gases, and incomplete combustion reaction products</a:t>
            </a:r>
          </a:p>
          <a:p>
            <a:r>
              <a:rPr lang="en-US" sz="2400" dirty="0"/>
              <a:t>Peaks mid-afternoon</a:t>
            </a:r>
          </a:p>
          <a:p>
            <a:r>
              <a:rPr lang="en-US" sz="2400" dirty="0"/>
              <a:t>Destroyed or dispersed by nitric oxide, titration, wind transport, etc.</a:t>
            </a:r>
          </a:p>
        </p:txBody>
      </p:sp>
      <p:sp>
        <p:nvSpPr>
          <p:cNvPr id="4" name="TextBox 3">
            <a:extLst>
              <a:ext uri="{FF2B5EF4-FFF2-40B4-BE49-F238E27FC236}">
                <a16:creationId xmlns:a16="http://schemas.microsoft.com/office/drawing/2014/main" id="{E20586B4-551E-4023-9F5D-ECBB89EE62ED}"/>
              </a:ext>
            </a:extLst>
          </p:cNvPr>
          <p:cNvSpPr txBox="1"/>
          <p:nvPr/>
        </p:nvSpPr>
        <p:spPr>
          <a:xfrm>
            <a:off x="7453061" y="4976634"/>
            <a:ext cx="4118299" cy="1200329"/>
          </a:xfrm>
          <a:prstGeom prst="rect">
            <a:avLst/>
          </a:prstGeom>
          <a:noFill/>
        </p:spPr>
        <p:txBody>
          <a:bodyPr wrap="square" rtlCol="0">
            <a:spAutoFit/>
          </a:bodyPr>
          <a:lstStyle/>
          <a:p>
            <a:pPr algn="ctr"/>
            <a:r>
              <a:rPr lang="en-US" sz="2400" dirty="0"/>
              <a:t>     NO</a:t>
            </a:r>
            <a:r>
              <a:rPr lang="en-US" sz="2400" baseline="-25000" dirty="0"/>
              <a:t>2</a:t>
            </a:r>
            <a:r>
              <a:rPr lang="en-US" sz="2400" dirty="0"/>
              <a:t> + </a:t>
            </a:r>
            <a:r>
              <a:rPr lang="en-US" sz="2400" i="1" dirty="0" err="1"/>
              <a:t>hv</a:t>
            </a:r>
            <a:r>
              <a:rPr lang="en-US" sz="2400" i="1" dirty="0"/>
              <a:t>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NO + O</a:t>
            </a:r>
          </a:p>
          <a:p>
            <a:pPr algn="ctr"/>
            <a:r>
              <a:rPr lang="en-US" sz="2400" dirty="0"/>
              <a:t>  O + O</a:t>
            </a:r>
            <a:r>
              <a:rPr lang="en-US" sz="2400" baseline="-25000" dirty="0"/>
              <a:t>2</a:t>
            </a:r>
            <a:r>
              <a:rPr lang="en-US" sz="2400" dirty="0"/>
              <a:t> + M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O</a:t>
            </a:r>
            <a:r>
              <a:rPr lang="en-US" sz="2400" baseline="-25000" dirty="0"/>
              <a:t>3</a:t>
            </a:r>
            <a:r>
              <a:rPr lang="en-US" sz="2400" dirty="0"/>
              <a:t> + M</a:t>
            </a:r>
          </a:p>
          <a:p>
            <a:pPr algn="ctr"/>
            <a:r>
              <a:rPr lang="en-US" sz="2400" dirty="0"/>
              <a:t>          NO + O</a:t>
            </a:r>
            <a:r>
              <a:rPr lang="en-US" sz="2400" baseline="-25000" dirty="0"/>
              <a:t>3</a:t>
            </a:r>
            <a:r>
              <a:rPr lang="en-US" sz="2400" dirty="0"/>
              <a:t>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NO</a:t>
            </a:r>
            <a:r>
              <a:rPr lang="en-US" sz="2400" baseline="-25000" dirty="0"/>
              <a:t>2</a:t>
            </a:r>
            <a:r>
              <a:rPr lang="en-US" sz="2400" dirty="0"/>
              <a:t> + O</a:t>
            </a:r>
            <a:r>
              <a:rPr lang="en-US" sz="2400" baseline="-25000" dirty="0"/>
              <a:t>2</a:t>
            </a:r>
            <a:endParaRPr lang="en-US" sz="2400" dirty="0"/>
          </a:p>
        </p:txBody>
      </p:sp>
      <p:sp>
        <p:nvSpPr>
          <p:cNvPr id="13" name="TextBox 12">
            <a:extLst>
              <a:ext uri="{FF2B5EF4-FFF2-40B4-BE49-F238E27FC236}">
                <a16:creationId xmlns:a16="http://schemas.microsoft.com/office/drawing/2014/main" id="{97FFB24B-D3FB-4C7F-8636-4401515BCBC7}"/>
              </a:ext>
            </a:extLst>
          </p:cNvPr>
          <p:cNvSpPr txBox="1"/>
          <p:nvPr/>
        </p:nvSpPr>
        <p:spPr>
          <a:xfrm>
            <a:off x="8008852" y="3400762"/>
            <a:ext cx="3442334" cy="646331"/>
          </a:xfrm>
          <a:prstGeom prst="rect">
            <a:avLst/>
          </a:prstGeom>
          <a:noFill/>
        </p:spPr>
        <p:txBody>
          <a:bodyPr wrap="square" rtlCol="0">
            <a:spAutoFit/>
          </a:bodyPr>
          <a:lstStyle/>
          <a:p>
            <a:pPr algn="ctr"/>
            <a:r>
              <a:rPr lang="en-US" dirty="0"/>
              <a:t>Photochemical smog diurnal evolution</a:t>
            </a:r>
          </a:p>
        </p:txBody>
      </p:sp>
      <p:sp>
        <p:nvSpPr>
          <p:cNvPr id="15" name="Slide Number Placeholder 14">
            <a:extLst>
              <a:ext uri="{FF2B5EF4-FFF2-40B4-BE49-F238E27FC236}">
                <a16:creationId xmlns:a16="http://schemas.microsoft.com/office/drawing/2014/main" id="{4F23F8F9-AAEE-485E-9021-BF94E0B4E42F}"/>
              </a:ext>
            </a:extLst>
          </p:cNvPr>
          <p:cNvSpPr>
            <a:spLocks noGrp="1"/>
          </p:cNvSpPr>
          <p:nvPr>
            <p:ph type="sldNum" sz="quarter" idx="12"/>
          </p:nvPr>
        </p:nvSpPr>
        <p:spPr/>
        <p:txBody>
          <a:bodyPr/>
          <a:lstStyle/>
          <a:p>
            <a:fld id="{66CB2296-A5D5-49E3-9A56-759A33497165}" type="slidenum">
              <a:rPr lang="en-US" smtClean="0"/>
              <a:t>2</a:t>
            </a:fld>
            <a:endParaRPr lang="en-US"/>
          </a:p>
        </p:txBody>
      </p:sp>
      <p:sp>
        <p:nvSpPr>
          <p:cNvPr id="16" name="TextBox 15">
            <a:extLst>
              <a:ext uri="{FF2B5EF4-FFF2-40B4-BE49-F238E27FC236}">
                <a16:creationId xmlns:a16="http://schemas.microsoft.com/office/drawing/2014/main" id="{1099AEB4-A4C7-47BD-9D4E-3D43017C6865}"/>
              </a:ext>
            </a:extLst>
          </p:cNvPr>
          <p:cNvSpPr txBox="1"/>
          <p:nvPr/>
        </p:nvSpPr>
        <p:spPr>
          <a:xfrm>
            <a:off x="4138863" y="5422232"/>
            <a:ext cx="2679032" cy="923330"/>
          </a:xfrm>
          <a:prstGeom prst="rect">
            <a:avLst/>
          </a:prstGeom>
          <a:noFill/>
        </p:spPr>
        <p:txBody>
          <a:bodyPr wrap="square" rtlCol="0">
            <a:spAutoFit/>
          </a:bodyPr>
          <a:lstStyle/>
          <a:p>
            <a:r>
              <a:rPr lang="en-US" dirty="0"/>
              <a:t>Ozone production and destruction with no hydrocarbons</a:t>
            </a:r>
          </a:p>
        </p:txBody>
      </p:sp>
      <p:cxnSp>
        <p:nvCxnSpPr>
          <p:cNvPr id="18" name="Straight Arrow Connector 17">
            <a:extLst>
              <a:ext uri="{FF2B5EF4-FFF2-40B4-BE49-F238E27FC236}">
                <a16:creationId xmlns:a16="http://schemas.microsoft.com/office/drawing/2014/main" id="{EBC67D2F-6D15-4FCB-8D0F-37B906D244DC}"/>
              </a:ext>
            </a:extLst>
          </p:cNvPr>
          <p:cNvCxnSpPr/>
          <p:nvPr/>
        </p:nvCxnSpPr>
        <p:spPr>
          <a:xfrm>
            <a:off x="6873414" y="5621561"/>
            <a:ext cx="10058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2" descr="Mid Morning to Mid Afternoon Ozone Development Cycle">
            <a:extLst>
              <a:ext uri="{FF2B5EF4-FFF2-40B4-BE49-F238E27FC236}">
                <a16:creationId xmlns:a16="http://schemas.microsoft.com/office/drawing/2014/main" id="{9458AFEA-B315-4C51-8783-FEF17C412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254" y="769583"/>
            <a:ext cx="3701531" cy="246145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100459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E4E3-0206-4A01-A949-06BE77B07042}"/>
              </a:ext>
            </a:extLst>
          </p:cNvPr>
          <p:cNvSpPr>
            <a:spLocks noGrp="1"/>
          </p:cNvSpPr>
          <p:nvPr>
            <p:ph type="title"/>
          </p:nvPr>
        </p:nvSpPr>
        <p:spPr/>
        <p:txBody>
          <a:bodyPr/>
          <a:lstStyle/>
          <a:p>
            <a:r>
              <a:rPr lang="en-US" dirty="0"/>
              <a:t>Tropospheric Ozone</a:t>
            </a:r>
          </a:p>
        </p:txBody>
      </p:sp>
      <p:sp>
        <p:nvSpPr>
          <p:cNvPr id="3" name="Content Placeholder 2">
            <a:extLst>
              <a:ext uri="{FF2B5EF4-FFF2-40B4-BE49-F238E27FC236}">
                <a16:creationId xmlns:a16="http://schemas.microsoft.com/office/drawing/2014/main" id="{14345C6C-05BB-42C0-921C-F059DF8CEF99}"/>
              </a:ext>
            </a:extLst>
          </p:cNvPr>
          <p:cNvSpPr>
            <a:spLocks noGrp="1"/>
          </p:cNvSpPr>
          <p:nvPr>
            <p:ph idx="1"/>
          </p:nvPr>
        </p:nvSpPr>
        <p:spPr>
          <a:xfrm>
            <a:off x="838199" y="1690688"/>
            <a:ext cx="6930529" cy="4486275"/>
          </a:xfrm>
        </p:spPr>
        <p:txBody>
          <a:bodyPr>
            <a:normAutofit/>
          </a:bodyPr>
          <a:lstStyle/>
          <a:p>
            <a:r>
              <a:rPr lang="en-US" sz="2200" dirty="0"/>
              <a:t>Known to create a great deal of respiratory issues in plants and humans alike</a:t>
            </a:r>
          </a:p>
          <a:p>
            <a:r>
              <a:rPr lang="en-US" sz="2200" dirty="0"/>
              <a:t>O</a:t>
            </a:r>
            <a:r>
              <a:rPr lang="en-US" sz="2200" baseline="-25000" dirty="0"/>
              <a:t>3</a:t>
            </a:r>
            <a:r>
              <a:rPr lang="en-US" sz="2200" dirty="0"/>
              <a:t> diurnal cycle: surface heating begins and interacts with exhaust products to produce ozone towards the afternoon</a:t>
            </a:r>
          </a:p>
          <a:p>
            <a:pPr lvl="1"/>
            <a:r>
              <a:rPr lang="en-US" sz="2200" dirty="0"/>
              <a:t>Commonly referred to as photochemical smog</a:t>
            </a:r>
          </a:p>
        </p:txBody>
      </p:sp>
      <p:sp>
        <p:nvSpPr>
          <p:cNvPr id="4" name="TextBox 3">
            <a:extLst>
              <a:ext uri="{FF2B5EF4-FFF2-40B4-BE49-F238E27FC236}">
                <a16:creationId xmlns:a16="http://schemas.microsoft.com/office/drawing/2014/main" id="{E20586B4-551E-4023-9F5D-ECBB89EE62ED}"/>
              </a:ext>
            </a:extLst>
          </p:cNvPr>
          <p:cNvSpPr txBox="1"/>
          <p:nvPr/>
        </p:nvSpPr>
        <p:spPr>
          <a:xfrm>
            <a:off x="7453061" y="4976634"/>
            <a:ext cx="4118299" cy="1200329"/>
          </a:xfrm>
          <a:prstGeom prst="rect">
            <a:avLst/>
          </a:prstGeom>
          <a:noFill/>
        </p:spPr>
        <p:txBody>
          <a:bodyPr wrap="square" rtlCol="0">
            <a:spAutoFit/>
          </a:bodyPr>
          <a:lstStyle/>
          <a:p>
            <a:pPr algn="ctr"/>
            <a:r>
              <a:rPr lang="en-US" sz="2400" dirty="0"/>
              <a:t>     NO</a:t>
            </a:r>
            <a:r>
              <a:rPr lang="en-US" sz="2400" baseline="-25000" dirty="0"/>
              <a:t>2</a:t>
            </a:r>
            <a:r>
              <a:rPr lang="en-US" sz="2400" dirty="0"/>
              <a:t> + </a:t>
            </a:r>
            <a:r>
              <a:rPr lang="en-US" sz="2400" i="1" dirty="0" err="1"/>
              <a:t>hv</a:t>
            </a:r>
            <a:r>
              <a:rPr lang="en-US" sz="2400" i="1" dirty="0"/>
              <a:t>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NO + O</a:t>
            </a:r>
          </a:p>
          <a:p>
            <a:pPr algn="ctr"/>
            <a:r>
              <a:rPr lang="en-US" sz="2400" dirty="0"/>
              <a:t>  O + O</a:t>
            </a:r>
            <a:r>
              <a:rPr lang="en-US" sz="2400" baseline="-25000" dirty="0"/>
              <a:t>2</a:t>
            </a:r>
            <a:r>
              <a:rPr lang="en-US" sz="2400" dirty="0"/>
              <a:t> + M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O</a:t>
            </a:r>
            <a:r>
              <a:rPr lang="en-US" sz="2400" baseline="-25000" dirty="0"/>
              <a:t>3</a:t>
            </a:r>
            <a:r>
              <a:rPr lang="en-US" sz="2400" dirty="0"/>
              <a:t> + M</a:t>
            </a:r>
          </a:p>
          <a:p>
            <a:pPr algn="ctr"/>
            <a:r>
              <a:rPr lang="en-US" sz="2400" dirty="0"/>
              <a:t>          NO + O</a:t>
            </a:r>
            <a:r>
              <a:rPr lang="en-US" sz="2400" baseline="-25000" dirty="0"/>
              <a:t>3</a:t>
            </a:r>
            <a:r>
              <a:rPr lang="en-US" sz="2400" dirty="0"/>
              <a:t> </a:t>
            </a:r>
            <a:r>
              <a:rPr lang="en-US" sz="2400" dirty="0">
                <a:latin typeface="Cambria Math" panose="02040503050406030204" pitchFamily="18" charset="0"/>
                <a:ea typeface="Cambria Math" panose="02040503050406030204" pitchFamily="18" charset="0"/>
                <a:sym typeface="Wingdings" panose="05000000000000000000" pitchFamily="2" charset="2"/>
              </a:rPr>
              <a:t>→</a:t>
            </a:r>
            <a:r>
              <a:rPr lang="en-US" sz="2400" dirty="0"/>
              <a:t> NO</a:t>
            </a:r>
            <a:r>
              <a:rPr lang="en-US" sz="2400" baseline="-25000" dirty="0"/>
              <a:t>2</a:t>
            </a:r>
            <a:r>
              <a:rPr lang="en-US" sz="2400" dirty="0"/>
              <a:t> + O</a:t>
            </a:r>
            <a:r>
              <a:rPr lang="en-US" sz="2400" baseline="-25000" dirty="0"/>
              <a:t>2</a:t>
            </a:r>
            <a:endParaRPr lang="en-US" sz="2400" dirty="0"/>
          </a:p>
        </p:txBody>
      </p:sp>
      <p:sp>
        <p:nvSpPr>
          <p:cNvPr id="13" name="TextBox 12">
            <a:extLst>
              <a:ext uri="{FF2B5EF4-FFF2-40B4-BE49-F238E27FC236}">
                <a16:creationId xmlns:a16="http://schemas.microsoft.com/office/drawing/2014/main" id="{97FFB24B-D3FB-4C7F-8636-4401515BCBC7}"/>
              </a:ext>
            </a:extLst>
          </p:cNvPr>
          <p:cNvSpPr txBox="1"/>
          <p:nvPr/>
        </p:nvSpPr>
        <p:spPr>
          <a:xfrm>
            <a:off x="8008852" y="3400762"/>
            <a:ext cx="3442334" cy="646331"/>
          </a:xfrm>
          <a:prstGeom prst="rect">
            <a:avLst/>
          </a:prstGeom>
          <a:noFill/>
        </p:spPr>
        <p:txBody>
          <a:bodyPr wrap="square" rtlCol="0">
            <a:spAutoFit/>
          </a:bodyPr>
          <a:lstStyle/>
          <a:p>
            <a:pPr algn="ctr"/>
            <a:r>
              <a:rPr lang="en-US" dirty="0"/>
              <a:t>Photochemical smog diurnal evolution</a:t>
            </a:r>
          </a:p>
        </p:txBody>
      </p:sp>
      <p:sp>
        <p:nvSpPr>
          <p:cNvPr id="15" name="Slide Number Placeholder 14">
            <a:extLst>
              <a:ext uri="{FF2B5EF4-FFF2-40B4-BE49-F238E27FC236}">
                <a16:creationId xmlns:a16="http://schemas.microsoft.com/office/drawing/2014/main" id="{4F23F8F9-AAEE-485E-9021-BF94E0B4E42F}"/>
              </a:ext>
            </a:extLst>
          </p:cNvPr>
          <p:cNvSpPr>
            <a:spLocks noGrp="1"/>
          </p:cNvSpPr>
          <p:nvPr>
            <p:ph type="sldNum" sz="quarter" idx="12"/>
          </p:nvPr>
        </p:nvSpPr>
        <p:spPr/>
        <p:txBody>
          <a:bodyPr/>
          <a:lstStyle/>
          <a:p>
            <a:fld id="{66CB2296-A5D5-49E3-9A56-759A33497165}" type="slidenum">
              <a:rPr lang="en-US" smtClean="0"/>
              <a:t>3</a:t>
            </a:fld>
            <a:endParaRPr lang="en-US"/>
          </a:p>
        </p:txBody>
      </p:sp>
      <p:sp>
        <p:nvSpPr>
          <p:cNvPr id="16" name="TextBox 15">
            <a:extLst>
              <a:ext uri="{FF2B5EF4-FFF2-40B4-BE49-F238E27FC236}">
                <a16:creationId xmlns:a16="http://schemas.microsoft.com/office/drawing/2014/main" id="{1099AEB4-A4C7-47BD-9D4E-3D43017C6865}"/>
              </a:ext>
            </a:extLst>
          </p:cNvPr>
          <p:cNvSpPr txBox="1"/>
          <p:nvPr/>
        </p:nvSpPr>
        <p:spPr>
          <a:xfrm>
            <a:off x="4138863" y="5422232"/>
            <a:ext cx="2679032" cy="923330"/>
          </a:xfrm>
          <a:prstGeom prst="rect">
            <a:avLst/>
          </a:prstGeom>
          <a:noFill/>
        </p:spPr>
        <p:txBody>
          <a:bodyPr wrap="square" rtlCol="0">
            <a:spAutoFit/>
          </a:bodyPr>
          <a:lstStyle/>
          <a:p>
            <a:r>
              <a:rPr lang="en-US" dirty="0"/>
              <a:t>Ozone production and destruction with no hydrocarbons</a:t>
            </a:r>
          </a:p>
        </p:txBody>
      </p:sp>
      <p:cxnSp>
        <p:nvCxnSpPr>
          <p:cNvPr id="18" name="Straight Arrow Connector 17">
            <a:extLst>
              <a:ext uri="{FF2B5EF4-FFF2-40B4-BE49-F238E27FC236}">
                <a16:creationId xmlns:a16="http://schemas.microsoft.com/office/drawing/2014/main" id="{EBC67D2F-6D15-4FCB-8D0F-37B906D244DC}"/>
              </a:ext>
            </a:extLst>
          </p:cNvPr>
          <p:cNvCxnSpPr/>
          <p:nvPr/>
        </p:nvCxnSpPr>
        <p:spPr>
          <a:xfrm>
            <a:off x="6873414" y="5621561"/>
            <a:ext cx="10058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Picture 2" descr="Mid Morning to Mid Afternoon Ozone Development Cycle">
            <a:extLst>
              <a:ext uri="{FF2B5EF4-FFF2-40B4-BE49-F238E27FC236}">
                <a16:creationId xmlns:a16="http://schemas.microsoft.com/office/drawing/2014/main" id="{9458AFEA-B315-4C51-8783-FEF17C412D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254" y="769583"/>
            <a:ext cx="3701531" cy="246145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extLst/>
        </p:spPr>
      </p:pic>
    </p:spTree>
    <p:extLst>
      <p:ext uri="{BB962C8B-B14F-4D97-AF65-F5344CB8AC3E}">
        <p14:creationId xmlns:p14="http://schemas.microsoft.com/office/powerpoint/2010/main" val="2845058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Agriculture</a:t>
            </a:r>
          </a:p>
        </p:txBody>
      </p:sp>
      <p:sp>
        <p:nvSpPr>
          <p:cNvPr id="3" name="Content Placeholder 2"/>
          <p:cNvSpPr>
            <a:spLocks noGrp="1"/>
          </p:cNvSpPr>
          <p:nvPr>
            <p:ph idx="1"/>
          </p:nvPr>
        </p:nvSpPr>
        <p:spPr>
          <a:xfrm>
            <a:off x="838200" y="1690688"/>
            <a:ext cx="5418221" cy="4486275"/>
          </a:xfrm>
        </p:spPr>
        <p:txBody>
          <a:bodyPr>
            <a:normAutofit/>
          </a:bodyPr>
          <a:lstStyle/>
          <a:p>
            <a:r>
              <a:rPr lang="en-US" sz="2200" dirty="0"/>
              <a:t>O</a:t>
            </a:r>
            <a:r>
              <a:rPr lang="en-US" sz="2200" baseline="-25000" dirty="0"/>
              <a:t>3</a:t>
            </a:r>
            <a:r>
              <a:rPr lang="en-US" sz="2200" dirty="0"/>
              <a:t> slowly interrupts the photosynthesis cycle and ultimately ‘suffocates’ the plant.</a:t>
            </a:r>
          </a:p>
          <a:p>
            <a:r>
              <a:rPr lang="en-US" sz="2200" dirty="0"/>
              <a:t>Plant growth will slow, increases risk of:</a:t>
            </a:r>
          </a:p>
          <a:p>
            <a:pPr lvl="1"/>
            <a:r>
              <a:rPr lang="en-US" sz="2200" dirty="0"/>
              <a:t>Disease and pollution injury</a:t>
            </a:r>
          </a:p>
          <a:p>
            <a:pPr lvl="1"/>
            <a:r>
              <a:rPr lang="en-US" sz="2200" dirty="0"/>
              <a:t>Bug infestations</a:t>
            </a:r>
          </a:p>
          <a:p>
            <a:pPr lvl="1"/>
            <a:r>
              <a:rPr lang="en-US" sz="2200" dirty="0"/>
              <a:t>Reproduction rates</a:t>
            </a:r>
          </a:p>
          <a:p>
            <a:r>
              <a:rPr lang="en-US" sz="2200" dirty="0"/>
              <a:t>Rice, soybean, corn, and wheat are very susceptible to ozone injury. Yield loss estimates are at about $14-$26 billion globally in a recent study </a:t>
            </a:r>
          </a:p>
        </p:txBody>
      </p:sp>
      <p:pic>
        <p:nvPicPr>
          <p:cNvPr id="3074" name="Picture 2" descr="https://www.ars.usda.gov/images/docs/12462_12656/Fig2Ozo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27906"/>
            <a:ext cx="56959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C59387A0-D3BC-45E2-90CE-DFDD2480C4EC}"/>
              </a:ext>
            </a:extLst>
          </p:cNvPr>
          <p:cNvSpPr>
            <a:spLocks noGrp="1"/>
          </p:cNvSpPr>
          <p:nvPr>
            <p:ph type="sldNum" sz="quarter" idx="12"/>
          </p:nvPr>
        </p:nvSpPr>
        <p:spPr/>
        <p:txBody>
          <a:bodyPr/>
          <a:lstStyle/>
          <a:p>
            <a:fld id="{F85AFEF8-2C9C-4DF6-BC06-F149B1DC8D6E}" type="slidenum">
              <a:rPr lang="en-US" smtClean="0"/>
              <a:t>4</a:t>
            </a:fld>
            <a:endParaRPr lang="en-US"/>
          </a:p>
        </p:txBody>
      </p:sp>
    </p:spTree>
    <p:extLst>
      <p:ext uri="{BB962C8B-B14F-4D97-AF65-F5344CB8AC3E}">
        <p14:creationId xmlns:p14="http://schemas.microsoft.com/office/powerpoint/2010/main" val="276055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Ecosystem Impacts</a:t>
            </a:r>
          </a:p>
        </p:txBody>
      </p:sp>
      <p:sp>
        <p:nvSpPr>
          <p:cNvPr id="3" name="Content Placeholder 2"/>
          <p:cNvSpPr>
            <a:spLocks noGrp="1"/>
          </p:cNvSpPr>
          <p:nvPr>
            <p:ph idx="1"/>
          </p:nvPr>
        </p:nvSpPr>
        <p:spPr>
          <a:xfrm>
            <a:off x="838200" y="1353677"/>
            <a:ext cx="8084574" cy="4351338"/>
          </a:xfrm>
        </p:spPr>
        <p:txBody>
          <a:bodyPr>
            <a:normAutofit/>
          </a:bodyPr>
          <a:lstStyle/>
          <a:p>
            <a:r>
              <a:rPr lang="en-US" sz="2200" dirty="0"/>
              <a:t>Loss of diversity</a:t>
            </a:r>
          </a:p>
          <a:p>
            <a:r>
              <a:rPr lang="en-US" sz="2200" dirty="0"/>
              <a:t>Habitat loss</a:t>
            </a:r>
          </a:p>
          <a:p>
            <a:r>
              <a:rPr lang="en-US" sz="2200" dirty="0"/>
              <a:t>Biomass loss</a:t>
            </a:r>
          </a:p>
          <a:p>
            <a:r>
              <a:rPr lang="en-US" sz="2200" dirty="0"/>
              <a:t>Changes to water and nutrient cycles (soil fertility)</a:t>
            </a:r>
          </a:p>
          <a:p>
            <a:pPr lvl="1"/>
            <a:r>
              <a:rPr lang="en-US" sz="2200" dirty="0"/>
              <a:t>Reduces carbon flow and leads to nitrogen fixation</a:t>
            </a:r>
          </a:p>
          <a:p>
            <a:pPr lvl="1"/>
            <a:r>
              <a:rPr lang="en-US" sz="2200" dirty="0"/>
              <a:t>Nitrogen run off into bodies of water (e.g. Chesapeake Bay, fish kills) </a:t>
            </a:r>
          </a:p>
        </p:txBody>
      </p:sp>
      <p:pic>
        <p:nvPicPr>
          <p:cNvPr id="4" name="Picture 3"/>
          <p:cNvPicPr>
            <a:picLocks noChangeAspect="1"/>
          </p:cNvPicPr>
          <p:nvPr/>
        </p:nvPicPr>
        <p:blipFill rotWithShape="1">
          <a:blip r:embed="rId3"/>
          <a:srcRect l="38287" t="12601" r="41423" b="8165"/>
          <a:stretch/>
        </p:blipFill>
        <p:spPr>
          <a:xfrm>
            <a:off x="8922774" y="365125"/>
            <a:ext cx="2639962" cy="5796116"/>
          </a:xfrm>
          <a:prstGeom prst="rect">
            <a:avLst/>
          </a:prstGeom>
        </p:spPr>
      </p:pic>
      <p:pic>
        <p:nvPicPr>
          <p:cNvPr id="5" name="Picture 4"/>
          <p:cNvPicPr>
            <a:picLocks noChangeAspect="1"/>
          </p:cNvPicPr>
          <p:nvPr/>
        </p:nvPicPr>
        <p:blipFill rotWithShape="1">
          <a:blip r:embed="rId4"/>
          <a:srcRect l="53250" t="43246" r="23853" b="23891"/>
          <a:stretch/>
        </p:blipFill>
        <p:spPr>
          <a:xfrm>
            <a:off x="5773994" y="4041057"/>
            <a:ext cx="2979174" cy="2403987"/>
          </a:xfrm>
          <a:prstGeom prst="rect">
            <a:avLst/>
          </a:prstGeom>
        </p:spPr>
      </p:pic>
      <p:sp>
        <p:nvSpPr>
          <p:cNvPr id="7" name="Slide Number Placeholder 6">
            <a:extLst>
              <a:ext uri="{FF2B5EF4-FFF2-40B4-BE49-F238E27FC236}">
                <a16:creationId xmlns:a16="http://schemas.microsoft.com/office/drawing/2014/main" id="{1AB06FBD-BCBB-4490-918A-3DDA21CEBDE6}"/>
              </a:ext>
            </a:extLst>
          </p:cNvPr>
          <p:cNvSpPr>
            <a:spLocks noGrp="1"/>
          </p:cNvSpPr>
          <p:nvPr>
            <p:ph type="sldNum" sz="quarter" idx="12"/>
          </p:nvPr>
        </p:nvSpPr>
        <p:spPr/>
        <p:txBody>
          <a:bodyPr/>
          <a:lstStyle/>
          <a:p>
            <a:fld id="{F85AFEF8-2C9C-4DF6-BC06-F149B1DC8D6E}" type="slidenum">
              <a:rPr lang="en-US" smtClean="0"/>
              <a:t>5</a:t>
            </a:fld>
            <a:endParaRPr lang="en-US"/>
          </a:p>
        </p:txBody>
      </p:sp>
    </p:spTree>
    <p:extLst>
      <p:ext uri="{BB962C8B-B14F-4D97-AF65-F5344CB8AC3E}">
        <p14:creationId xmlns:p14="http://schemas.microsoft.com/office/powerpoint/2010/main" val="55254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655D1-C3F0-474A-B4B1-8FF719B32A90}"/>
              </a:ext>
            </a:extLst>
          </p:cNvPr>
          <p:cNvSpPr>
            <a:spLocks noGrp="1"/>
          </p:cNvSpPr>
          <p:nvPr>
            <p:ph type="title"/>
          </p:nvPr>
        </p:nvSpPr>
        <p:spPr/>
        <p:txBody>
          <a:bodyPr>
            <a:normAutofit/>
          </a:bodyPr>
          <a:lstStyle/>
          <a:p>
            <a:r>
              <a:rPr lang="en-US" sz="4000" dirty="0"/>
              <a:t>National Ambient Air Quality Standards (NAAQS)</a:t>
            </a:r>
          </a:p>
        </p:txBody>
      </p:sp>
      <p:sp>
        <p:nvSpPr>
          <p:cNvPr id="3" name="Content Placeholder 2">
            <a:extLst>
              <a:ext uri="{FF2B5EF4-FFF2-40B4-BE49-F238E27FC236}">
                <a16:creationId xmlns:a16="http://schemas.microsoft.com/office/drawing/2014/main" id="{E91CA044-63D1-4936-8471-910D655FDAE3}"/>
              </a:ext>
            </a:extLst>
          </p:cNvPr>
          <p:cNvSpPr>
            <a:spLocks noGrp="1"/>
          </p:cNvSpPr>
          <p:nvPr>
            <p:ph idx="1"/>
          </p:nvPr>
        </p:nvSpPr>
        <p:spPr>
          <a:xfrm>
            <a:off x="838200" y="1690688"/>
            <a:ext cx="10515600" cy="4486275"/>
          </a:xfrm>
        </p:spPr>
        <p:txBody>
          <a:bodyPr>
            <a:normAutofit/>
          </a:bodyPr>
          <a:lstStyle/>
          <a:p>
            <a:r>
              <a:rPr lang="en-US" sz="2000" b="1" dirty="0"/>
              <a:t>Primary</a:t>
            </a:r>
            <a:r>
              <a:rPr lang="en-US" sz="2000" b="1" i="1" dirty="0"/>
              <a:t>:</a:t>
            </a:r>
            <a:r>
              <a:rPr lang="en-US" sz="2000" dirty="0"/>
              <a:t> provide public health protection, including protecting the health of "sensitive" populations such as asthmatics, children, and the elderly</a:t>
            </a:r>
          </a:p>
          <a:p>
            <a:r>
              <a:rPr lang="en-US" sz="2000" b="1" dirty="0"/>
              <a:t>Secondary</a:t>
            </a:r>
            <a:r>
              <a:rPr lang="en-US" sz="2000" b="1" i="1" dirty="0"/>
              <a:t>:</a:t>
            </a:r>
            <a:r>
              <a:rPr lang="en-US" sz="2000" dirty="0"/>
              <a:t> provide public welfare protection, including protection against decreased visibility and damage to animals, crops, vegetation, and buildings</a:t>
            </a:r>
          </a:p>
          <a:p>
            <a:r>
              <a:rPr lang="en-US" sz="2000" b="1" dirty="0"/>
              <a:t>6 criteria pollutants</a:t>
            </a:r>
            <a:r>
              <a:rPr lang="en-US" sz="2000" dirty="0"/>
              <a:t>: ozone, lead, particulate matter (PM10, PM2.5), sulfur dioxide, carbon monoxide, nitrogen dioxide</a:t>
            </a:r>
          </a:p>
        </p:txBody>
      </p:sp>
      <p:pic>
        <p:nvPicPr>
          <p:cNvPr id="5" name="Picture 4">
            <a:extLst>
              <a:ext uri="{FF2B5EF4-FFF2-40B4-BE49-F238E27FC236}">
                <a16:creationId xmlns:a16="http://schemas.microsoft.com/office/drawing/2014/main" id="{11095282-030E-49AB-8C5B-E58402969453}"/>
              </a:ext>
            </a:extLst>
          </p:cNvPr>
          <p:cNvPicPr>
            <a:picLocks noChangeAspect="1"/>
          </p:cNvPicPr>
          <p:nvPr/>
        </p:nvPicPr>
        <p:blipFill>
          <a:blip r:embed="rId2"/>
          <a:stretch>
            <a:fillRect/>
          </a:stretch>
        </p:blipFill>
        <p:spPr>
          <a:xfrm>
            <a:off x="1366092" y="4182778"/>
            <a:ext cx="9463831" cy="1047750"/>
          </a:xfrm>
          <a:prstGeom prst="rect">
            <a:avLst/>
          </a:prstGeom>
        </p:spPr>
      </p:pic>
      <p:sp>
        <p:nvSpPr>
          <p:cNvPr id="6" name="TextBox 5">
            <a:extLst>
              <a:ext uri="{FF2B5EF4-FFF2-40B4-BE49-F238E27FC236}">
                <a16:creationId xmlns:a16="http://schemas.microsoft.com/office/drawing/2014/main" id="{BF05A247-D888-47BE-9BEA-97910B979BFC}"/>
              </a:ext>
            </a:extLst>
          </p:cNvPr>
          <p:cNvSpPr txBox="1"/>
          <p:nvPr/>
        </p:nvSpPr>
        <p:spPr>
          <a:xfrm>
            <a:off x="4315690" y="3813446"/>
            <a:ext cx="3560618" cy="369332"/>
          </a:xfrm>
          <a:prstGeom prst="rect">
            <a:avLst/>
          </a:prstGeom>
          <a:noFill/>
        </p:spPr>
        <p:txBody>
          <a:bodyPr wrap="square" rtlCol="0">
            <a:spAutoFit/>
          </a:bodyPr>
          <a:lstStyle/>
          <a:p>
            <a:r>
              <a:rPr lang="en-US" dirty="0"/>
              <a:t>Current ozone standards (</a:t>
            </a:r>
            <a:r>
              <a:rPr lang="en-US" dirty="0">
                <a:hlinkClick r:id="rId3"/>
              </a:rPr>
              <a:t>NAAQS</a:t>
            </a:r>
            <a:r>
              <a:rPr lang="en-US" dirty="0"/>
              <a:t>)</a:t>
            </a:r>
          </a:p>
        </p:txBody>
      </p:sp>
      <p:sp>
        <p:nvSpPr>
          <p:cNvPr id="7" name="Slide Number Placeholder 6">
            <a:extLst>
              <a:ext uri="{FF2B5EF4-FFF2-40B4-BE49-F238E27FC236}">
                <a16:creationId xmlns:a16="http://schemas.microsoft.com/office/drawing/2014/main" id="{CE470D64-87CA-4D93-A7CF-E0E46748BC35}"/>
              </a:ext>
            </a:extLst>
          </p:cNvPr>
          <p:cNvSpPr>
            <a:spLocks noGrp="1"/>
          </p:cNvSpPr>
          <p:nvPr>
            <p:ph type="sldNum" sz="quarter" idx="12"/>
          </p:nvPr>
        </p:nvSpPr>
        <p:spPr/>
        <p:txBody>
          <a:bodyPr/>
          <a:lstStyle/>
          <a:p>
            <a:fld id="{F85AFEF8-2C9C-4DF6-BC06-F149B1DC8D6E}" type="slidenum">
              <a:rPr lang="en-US" smtClean="0"/>
              <a:t>6</a:t>
            </a:fld>
            <a:endParaRPr lang="en-US"/>
          </a:p>
        </p:txBody>
      </p:sp>
      <p:pic>
        <p:nvPicPr>
          <p:cNvPr id="4" name="Picture 3">
            <a:extLst>
              <a:ext uri="{FF2B5EF4-FFF2-40B4-BE49-F238E27FC236}">
                <a16:creationId xmlns:a16="http://schemas.microsoft.com/office/drawing/2014/main" id="{CDCEA3FA-FD05-4F75-9C27-4FC5E0EF3B74}"/>
              </a:ext>
            </a:extLst>
          </p:cNvPr>
          <p:cNvPicPr>
            <a:picLocks noChangeAspect="1"/>
          </p:cNvPicPr>
          <p:nvPr/>
        </p:nvPicPr>
        <p:blipFill>
          <a:blip r:embed="rId4"/>
          <a:stretch>
            <a:fillRect/>
          </a:stretch>
        </p:blipFill>
        <p:spPr>
          <a:xfrm>
            <a:off x="1385887" y="5188963"/>
            <a:ext cx="9420225" cy="1009650"/>
          </a:xfrm>
          <a:prstGeom prst="rect">
            <a:avLst/>
          </a:prstGeom>
        </p:spPr>
      </p:pic>
    </p:spTree>
    <p:extLst>
      <p:ext uri="{BB962C8B-B14F-4D97-AF65-F5344CB8AC3E}">
        <p14:creationId xmlns:p14="http://schemas.microsoft.com/office/powerpoint/2010/main" val="323638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33568-F5E6-403F-9126-424EF210C820}"/>
              </a:ext>
            </a:extLst>
          </p:cNvPr>
          <p:cNvSpPr>
            <a:spLocks noGrp="1"/>
          </p:cNvSpPr>
          <p:nvPr>
            <p:ph type="title"/>
          </p:nvPr>
        </p:nvSpPr>
        <p:spPr/>
        <p:txBody>
          <a:bodyPr/>
          <a:lstStyle/>
          <a:p>
            <a:r>
              <a:rPr lang="en-US" dirty="0"/>
              <a:t>Air Quality Index (AQI)</a:t>
            </a:r>
          </a:p>
        </p:txBody>
      </p:sp>
      <p:sp>
        <p:nvSpPr>
          <p:cNvPr id="3" name="Content Placeholder 2">
            <a:extLst>
              <a:ext uri="{FF2B5EF4-FFF2-40B4-BE49-F238E27FC236}">
                <a16:creationId xmlns:a16="http://schemas.microsoft.com/office/drawing/2014/main" id="{59EA5BF6-6E59-4EAB-B81C-4AF92EA312F1}"/>
              </a:ext>
            </a:extLst>
          </p:cNvPr>
          <p:cNvSpPr>
            <a:spLocks noGrp="1"/>
          </p:cNvSpPr>
          <p:nvPr>
            <p:ph idx="1"/>
          </p:nvPr>
        </p:nvSpPr>
        <p:spPr>
          <a:xfrm>
            <a:off x="838200" y="1917290"/>
            <a:ext cx="5257800" cy="4259673"/>
          </a:xfrm>
        </p:spPr>
        <p:txBody>
          <a:bodyPr/>
          <a:lstStyle/>
          <a:p>
            <a:r>
              <a:rPr lang="en-US" sz="2000" dirty="0"/>
              <a:t>EPA’s index for reporting air quality</a:t>
            </a:r>
          </a:p>
          <a:p>
            <a:r>
              <a:rPr lang="en-US" sz="2000" dirty="0"/>
              <a:t>The higher the AQI value, the greater the level of air pollution and the greater the health concern</a:t>
            </a:r>
          </a:p>
          <a:p>
            <a:r>
              <a:rPr lang="en-US" sz="2000" dirty="0"/>
              <a:t>BP: break points (on your lab manual, </a:t>
            </a:r>
            <a:r>
              <a:rPr lang="en-US" sz="2000" dirty="0" err="1"/>
              <a:t>pg</a:t>
            </a:r>
            <a:r>
              <a:rPr lang="en-US" sz="2000" dirty="0"/>
              <a:t> 53)</a:t>
            </a:r>
          </a:p>
          <a:p>
            <a:r>
              <a:rPr lang="en-US" sz="2000" dirty="0"/>
              <a:t>I: index for pollutant p</a:t>
            </a:r>
          </a:p>
          <a:p>
            <a:r>
              <a:rPr lang="en-US" sz="2000" dirty="0"/>
              <a:t>Cp: rounded concentration of pollutant</a:t>
            </a:r>
          </a:p>
        </p:txBody>
      </p:sp>
      <p:pic>
        <p:nvPicPr>
          <p:cNvPr id="1026" name="Picture 2" descr="Image result for aqi">
            <a:hlinkClick r:id="rId2"/>
            <a:extLst>
              <a:ext uri="{FF2B5EF4-FFF2-40B4-BE49-F238E27FC236}">
                <a16:creationId xmlns:a16="http://schemas.microsoft.com/office/drawing/2014/main" id="{9E79A758-928C-4CE7-8F80-AF538E315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557" y="1425217"/>
            <a:ext cx="5486400" cy="35909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EA0C0E1-34C7-4F96-A74F-EA9161B1AF49}"/>
              </a:ext>
            </a:extLst>
          </p:cNvPr>
          <p:cNvSpPr>
            <a:spLocks noGrp="1"/>
          </p:cNvSpPr>
          <p:nvPr>
            <p:ph type="sldNum" sz="quarter" idx="12"/>
          </p:nvPr>
        </p:nvSpPr>
        <p:spPr/>
        <p:txBody>
          <a:bodyPr/>
          <a:lstStyle/>
          <a:p>
            <a:fld id="{F85AFEF8-2C9C-4DF6-BC06-F149B1DC8D6E}" type="slidenum">
              <a:rPr lang="en-US" smtClean="0"/>
              <a:t>7</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A96A0D-6498-4415-8700-D01526158FC4}"/>
                  </a:ext>
                </a:extLst>
              </p:cNvPr>
              <p:cNvSpPr txBox="1"/>
              <p:nvPr/>
            </p:nvSpPr>
            <p:spPr>
              <a:xfrm>
                <a:off x="1384196" y="4733436"/>
                <a:ext cx="3538789" cy="565411"/>
              </a:xfrm>
              <a:prstGeom prst="rect">
                <a:avLst/>
              </a:prstGeom>
              <a:solidFill>
                <a:srgbClr val="FFFF85"/>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Hi</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Lo</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Hi</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Lo</m:t>
                              </m:r>
                            </m:sub>
                          </m:sSub>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Lo</m:t>
                              </m:r>
                            </m:sub>
                          </m:sSub>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Lo</m:t>
                          </m:r>
                        </m:sub>
                      </m:sSub>
                    </m:oMath>
                  </m:oMathPara>
                </a14:m>
                <a:endParaRPr lang="en-US" dirty="0"/>
              </a:p>
            </p:txBody>
          </p:sp>
        </mc:Choice>
        <mc:Fallback xmlns="">
          <p:sp>
            <p:nvSpPr>
              <p:cNvPr id="5" name="TextBox 4">
                <a:extLst>
                  <a:ext uri="{FF2B5EF4-FFF2-40B4-BE49-F238E27FC236}">
                    <a16:creationId xmlns:a16="http://schemas.microsoft.com/office/drawing/2014/main" id="{3EA96A0D-6498-4415-8700-D01526158FC4}"/>
                  </a:ext>
                </a:extLst>
              </p:cNvPr>
              <p:cNvSpPr txBox="1">
                <a:spLocks noRot="1" noChangeAspect="1" noMove="1" noResize="1" noEditPoints="1" noAdjustHandles="1" noChangeArrowheads="1" noChangeShapeType="1" noTextEdit="1"/>
              </p:cNvSpPr>
              <p:nvPr/>
            </p:nvSpPr>
            <p:spPr>
              <a:xfrm>
                <a:off x="1384196" y="4733436"/>
                <a:ext cx="3538789" cy="565411"/>
              </a:xfrm>
              <a:prstGeom prst="rect">
                <a:avLst/>
              </a:prstGeom>
              <a:blipFill>
                <a:blip r:embed="rId4"/>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ED5B589-232A-4E43-86BF-DA0551665DA5}"/>
              </a:ext>
            </a:extLst>
          </p:cNvPr>
          <p:cNvSpPr txBox="1"/>
          <p:nvPr/>
        </p:nvSpPr>
        <p:spPr>
          <a:xfrm>
            <a:off x="11232333" y="409703"/>
            <a:ext cx="615678" cy="369332"/>
          </a:xfrm>
          <a:prstGeom prst="rect">
            <a:avLst/>
          </a:prstGeom>
          <a:noFill/>
        </p:spPr>
        <p:txBody>
          <a:bodyPr wrap="square" rtlCol="0">
            <a:spAutoFit/>
          </a:bodyPr>
          <a:lstStyle/>
          <a:p>
            <a:r>
              <a:rPr lang="en-US" b="1" i="1" u="sng" dirty="0"/>
              <a:t>#3</a:t>
            </a:r>
          </a:p>
        </p:txBody>
      </p:sp>
    </p:spTree>
    <p:extLst>
      <p:ext uri="{BB962C8B-B14F-4D97-AF65-F5344CB8AC3E}">
        <p14:creationId xmlns:p14="http://schemas.microsoft.com/office/powerpoint/2010/main" val="181903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01C69C5-EB55-4ED0-9AC2-767FC782148D}"/>
              </a:ext>
            </a:extLst>
          </p:cNvPr>
          <p:cNvSpPr/>
          <p:nvPr/>
        </p:nvSpPr>
        <p:spPr>
          <a:xfrm>
            <a:off x="613954" y="1474613"/>
            <a:ext cx="3540035" cy="2404341"/>
          </a:xfrm>
          <a:prstGeom prst="rect">
            <a:avLst/>
          </a:prstGeom>
          <a:solidFill>
            <a:srgbClr val="FFFF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133568-F5E6-403F-9126-424EF210C820}"/>
              </a:ext>
            </a:extLst>
          </p:cNvPr>
          <p:cNvSpPr>
            <a:spLocks noGrp="1"/>
          </p:cNvSpPr>
          <p:nvPr>
            <p:ph type="title"/>
          </p:nvPr>
        </p:nvSpPr>
        <p:spPr/>
        <p:txBody>
          <a:bodyPr/>
          <a:lstStyle/>
          <a:p>
            <a:r>
              <a:rPr lang="en-US" dirty="0"/>
              <a:t>Air Quality Index (AQI) Sample Calculation </a:t>
            </a:r>
          </a:p>
        </p:txBody>
      </p:sp>
      <p:sp>
        <p:nvSpPr>
          <p:cNvPr id="4" name="Slide Number Placeholder 3">
            <a:extLst>
              <a:ext uri="{FF2B5EF4-FFF2-40B4-BE49-F238E27FC236}">
                <a16:creationId xmlns:a16="http://schemas.microsoft.com/office/drawing/2014/main" id="{EEA0C0E1-34C7-4F96-A74F-EA9161B1AF49}"/>
              </a:ext>
            </a:extLst>
          </p:cNvPr>
          <p:cNvSpPr>
            <a:spLocks noGrp="1"/>
          </p:cNvSpPr>
          <p:nvPr>
            <p:ph type="sldNum" sz="quarter" idx="12"/>
          </p:nvPr>
        </p:nvSpPr>
        <p:spPr/>
        <p:txBody>
          <a:bodyPr/>
          <a:lstStyle/>
          <a:p>
            <a:fld id="{F85AFEF8-2C9C-4DF6-BC06-F149B1DC8D6E}" type="slidenum">
              <a:rPr lang="en-US" smtClean="0"/>
              <a:t>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EA96A0D-6498-4415-8700-D01526158FC4}"/>
                  </a:ext>
                </a:extLst>
              </p:cNvPr>
              <p:cNvSpPr txBox="1"/>
              <p:nvPr/>
            </p:nvSpPr>
            <p:spPr>
              <a:xfrm>
                <a:off x="4326605" y="2921209"/>
                <a:ext cx="3538789" cy="56541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Hi</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Lo</m:t>
                              </m:r>
                            </m:sub>
                          </m:sSub>
                        </m:num>
                        <m:den>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Hi</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Lo</m:t>
                              </m:r>
                            </m:sub>
                          </m:sSub>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C</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BP</m:t>
                              </m:r>
                            </m:e>
                            <m:sub>
                              <m:r>
                                <m:rPr>
                                  <m:sty m:val="p"/>
                                </m:rPr>
                                <a:rPr lang="en-US" b="0" i="0" smtClean="0">
                                  <a:latin typeface="Cambria Math" panose="02040503050406030204" pitchFamily="18" charset="0"/>
                                </a:rPr>
                                <m:t>Lo</m:t>
                              </m:r>
                            </m:sub>
                          </m:sSub>
                        </m:e>
                      </m:d>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Lo</m:t>
                          </m:r>
                        </m:sub>
                      </m:sSub>
                    </m:oMath>
                  </m:oMathPara>
                </a14:m>
                <a:endParaRPr lang="en-US" dirty="0"/>
              </a:p>
            </p:txBody>
          </p:sp>
        </mc:Choice>
        <mc:Fallback xmlns="">
          <p:sp>
            <p:nvSpPr>
              <p:cNvPr id="5" name="TextBox 4">
                <a:extLst>
                  <a:ext uri="{FF2B5EF4-FFF2-40B4-BE49-F238E27FC236}">
                    <a16:creationId xmlns:a16="http://schemas.microsoft.com/office/drawing/2014/main" id="{3EA96A0D-6498-4415-8700-D01526158FC4}"/>
                  </a:ext>
                </a:extLst>
              </p:cNvPr>
              <p:cNvSpPr txBox="1">
                <a:spLocks noRot="1" noChangeAspect="1" noMove="1" noResize="1" noEditPoints="1" noAdjustHandles="1" noChangeArrowheads="1" noChangeShapeType="1" noTextEdit="1"/>
              </p:cNvSpPr>
              <p:nvPr/>
            </p:nvSpPr>
            <p:spPr>
              <a:xfrm>
                <a:off x="4326605" y="2921209"/>
                <a:ext cx="3538789" cy="565411"/>
              </a:xfrm>
              <a:prstGeom prst="rect">
                <a:avLst/>
              </a:prstGeom>
              <a:blipFill>
                <a:blip r:embed="rId2"/>
                <a:stretch>
                  <a:fillRect/>
                </a:stretch>
              </a:blipFill>
            </p:spPr>
            <p:txBody>
              <a:bodyPr/>
              <a:lstStyle/>
              <a:p>
                <a:r>
                  <a:rPr lang="en-US">
                    <a:noFill/>
                  </a:rPr>
                  <a:t> </a:t>
                </a:r>
              </a:p>
            </p:txBody>
          </p:sp>
        </mc:Fallback>
      </mc:AlternateContent>
      <p:graphicFrame>
        <p:nvGraphicFramePr>
          <p:cNvPr id="6" name="Table 5">
            <a:extLst>
              <a:ext uri="{FF2B5EF4-FFF2-40B4-BE49-F238E27FC236}">
                <a16:creationId xmlns:a16="http://schemas.microsoft.com/office/drawing/2014/main" id="{2FAAB753-B636-45AA-A827-AEFCF1800822}"/>
              </a:ext>
            </a:extLst>
          </p:cNvPr>
          <p:cNvGraphicFramePr>
            <a:graphicFrameLocks noGrp="1"/>
          </p:cNvGraphicFramePr>
          <p:nvPr>
            <p:extLst>
              <p:ext uri="{D42A27DB-BD31-4B8C-83A1-F6EECF244321}">
                <p14:modId xmlns:p14="http://schemas.microsoft.com/office/powerpoint/2010/main" val="3962239862"/>
              </p:ext>
            </p:extLst>
          </p:nvPr>
        </p:nvGraphicFramePr>
        <p:xfrm>
          <a:off x="6044380" y="1562276"/>
          <a:ext cx="5309420" cy="1056012"/>
        </p:xfrm>
        <a:graphic>
          <a:graphicData uri="http://schemas.openxmlformats.org/drawingml/2006/table">
            <a:tbl>
              <a:tblPr firstRow="1" bandRow="1">
                <a:tableStyleId>{21E4AEA4-8DFA-4A89-87EB-49C32662AFE0}</a:tableStyleId>
              </a:tblPr>
              <a:tblGrid>
                <a:gridCol w="2654710">
                  <a:extLst>
                    <a:ext uri="{9D8B030D-6E8A-4147-A177-3AD203B41FA5}">
                      <a16:colId xmlns:a16="http://schemas.microsoft.com/office/drawing/2014/main" val="870151189"/>
                    </a:ext>
                  </a:extLst>
                </a:gridCol>
                <a:gridCol w="2654710">
                  <a:extLst>
                    <a:ext uri="{9D8B030D-6E8A-4147-A177-3AD203B41FA5}">
                      <a16:colId xmlns:a16="http://schemas.microsoft.com/office/drawing/2014/main" val="514402512"/>
                    </a:ext>
                  </a:extLst>
                </a:gridCol>
              </a:tblGrid>
              <a:tr h="528006">
                <a:tc>
                  <a:txBody>
                    <a:bodyPr/>
                    <a:lstStyle/>
                    <a:p>
                      <a:pPr algn="ctr"/>
                      <a:r>
                        <a:rPr lang="en-US" dirty="0"/>
                        <a:t>Ozone Breakpoints (ppm)</a:t>
                      </a:r>
                    </a:p>
                  </a:txBody>
                  <a:tcPr/>
                </a:tc>
                <a:tc>
                  <a:txBody>
                    <a:bodyPr/>
                    <a:lstStyle/>
                    <a:p>
                      <a:pPr algn="ctr"/>
                      <a:r>
                        <a:rPr lang="en-US" dirty="0"/>
                        <a:t>AQI</a:t>
                      </a:r>
                    </a:p>
                  </a:txBody>
                  <a:tcPr/>
                </a:tc>
                <a:extLst>
                  <a:ext uri="{0D108BD9-81ED-4DB2-BD59-A6C34878D82A}">
                    <a16:rowId xmlns:a16="http://schemas.microsoft.com/office/drawing/2014/main" val="2937004058"/>
                  </a:ext>
                </a:extLst>
              </a:tr>
              <a:tr h="528006">
                <a:tc>
                  <a:txBody>
                    <a:bodyPr/>
                    <a:lstStyle/>
                    <a:p>
                      <a:pPr algn="ctr"/>
                      <a:r>
                        <a:rPr lang="en-US" dirty="0"/>
                        <a:t>0.000 – 0.064 </a:t>
                      </a:r>
                    </a:p>
                  </a:txBody>
                  <a:tcPr/>
                </a:tc>
                <a:tc>
                  <a:txBody>
                    <a:bodyPr/>
                    <a:lstStyle/>
                    <a:p>
                      <a:pPr algn="ctr"/>
                      <a:r>
                        <a:rPr lang="en-US" dirty="0"/>
                        <a:t>0 - 50</a:t>
                      </a:r>
                    </a:p>
                  </a:txBody>
                  <a:tcPr/>
                </a:tc>
                <a:extLst>
                  <a:ext uri="{0D108BD9-81ED-4DB2-BD59-A6C34878D82A}">
                    <a16:rowId xmlns:a16="http://schemas.microsoft.com/office/drawing/2014/main" val="458016867"/>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D57CEC0-7233-4BDD-A518-7F45D3929932}"/>
                  </a:ext>
                </a:extLst>
              </p:cNvPr>
              <p:cNvSpPr txBox="1"/>
              <p:nvPr/>
            </p:nvSpPr>
            <p:spPr>
              <a:xfrm>
                <a:off x="4326604" y="3761028"/>
                <a:ext cx="4485139" cy="5259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50−0</m:t>
                          </m:r>
                        </m:num>
                        <m:den>
                          <m:r>
                            <a:rPr lang="en-US" b="0" i="0" smtClean="0">
                              <a:latin typeface="Cambria Math" panose="02040503050406030204" pitchFamily="18" charset="0"/>
                            </a:rPr>
                            <m:t>0.064−0.000</m:t>
                          </m:r>
                        </m:den>
                      </m:f>
                      <m:d>
                        <m:dPr>
                          <m:ctrlPr>
                            <a:rPr lang="en-US" b="0" i="1" smtClean="0">
                              <a:latin typeface="Cambria Math" panose="02040503050406030204" pitchFamily="18" charset="0"/>
                            </a:rPr>
                          </m:ctrlPr>
                        </m:dPr>
                        <m:e>
                          <m:r>
                            <a:rPr lang="en-US" b="0" i="0" smtClean="0">
                              <a:latin typeface="Cambria Math" panose="02040503050406030204" pitchFamily="18" charset="0"/>
                            </a:rPr>
                            <m:t>0.030 </m:t>
                          </m:r>
                          <m:r>
                            <m:rPr>
                              <m:sty m:val="p"/>
                            </m:rPr>
                            <a:rPr lang="en-US" b="0" i="0" smtClean="0">
                              <a:latin typeface="Cambria Math" panose="02040503050406030204" pitchFamily="18" charset="0"/>
                            </a:rPr>
                            <m:t>ppm</m:t>
                          </m:r>
                          <m:r>
                            <a:rPr lang="en-US" b="0" i="0" smtClean="0">
                              <a:latin typeface="Cambria Math" panose="02040503050406030204" pitchFamily="18" charset="0"/>
                            </a:rPr>
                            <m:t>−0.000</m:t>
                          </m:r>
                        </m:e>
                      </m:d>
                      <m:r>
                        <a:rPr lang="en-US" b="0" i="0" smtClean="0">
                          <a:latin typeface="Cambria Math" panose="02040503050406030204" pitchFamily="18" charset="0"/>
                        </a:rPr>
                        <m:t>+0</m:t>
                      </m:r>
                    </m:oMath>
                  </m:oMathPara>
                </a14:m>
                <a:endParaRPr lang="en-US" dirty="0"/>
              </a:p>
            </p:txBody>
          </p:sp>
        </mc:Choice>
        <mc:Fallback xmlns="">
          <p:sp>
            <p:nvSpPr>
              <p:cNvPr id="8" name="TextBox 7">
                <a:extLst>
                  <a:ext uri="{FF2B5EF4-FFF2-40B4-BE49-F238E27FC236}">
                    <a16:creationId xmlns:a16="http://schemas.microsoft.com/office/drawing/2014/main" id="{1D57CEC0-7233-4BDD-A518-7F45D3929932}"/>
                  </a:ext>
                </a:extLst>
              </p:cNvPr>
              <p:cNvSpPr txBox="1">
                <a:spLocks noRot="1" noChangeAspect="1" noMove="1" noResize="1" noEditPoints="1" noAdjustHandles="1" noChangeArrowheads="1" noChangeShapeType="1" noTextEdit="1"/>
              </p:cNvSpPr>
              <p:nvPr/>
            </p:nvSpPr>
            <p:spPr>
              <a:xfrm>
                <a:off x="4326604" y="3761028"/>
                <a:ext cx="4485139" cy="525978"/>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61E3BF8-EE24-4CB8-8CBA-334D88C2592C}"/>
              </a:ext>
            </a:extLst>
          </p:cNvPr>
          <p:cNvSpPr txBox="1"/>
          <p:nvPr/>
        </p:nvSpPr>
        <p:spPr>
          <a:xfrm>
            <a:off x="608246" y="1545153"/>
            <a:ext cx="4441723" cy="369332"/>
          </a:xfrm>
          <a:prstGeom prst="rect">
            <a:avLst/>
          </a:prstGeom>
          <a:noFill/>
        </p:spPr>
        <p:txBody>
          <a:bodyPr wrap="square" rtlCol="0">
            <a:spAutoFit/>
          </a:bodyPr>
          <a:lstStyle/>
          <a:p>
            <a:r>
              <a:rPr lang="en-US" u="sng" dirty="0"/>
              <a:t>For ozone concentration of 30 ppb:</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FED218B-46C0-4AA8-905A-4B7E654038BB}"/>
                  </a:ext>
                </a:extLst>
              </p:cNvPr>
              <p:cNvSpPr txBox="1"/>
              <p:nvPr/>
            </p:nvSpPr>
            <p:spPr>
              <a:xfrm>
                <a:off x="1246239" y="2031094"/>
                <a:ext cx="1425647" cy="4814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ppm</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ppb</m:t>
                              </m:r>
                            </m:sub>
                          </m:sSub>
                        </m:num>
                        <m:den>
                          <m:r>
                            <a:rPr lang="en-US" b="0" i="0" smtClean="0">
                              <a:latin typeface="Cambria Math" panose="02040503050406030204" pitchFamily="18" charset="0"/>
                            </a:rPr>
                            <m:t>1000 </m:t>
                          </m:r>
                        </m:den>
                      </m:f>
                    </m:oMath>
                  </m:oMathPara>
                </a14:m>
                <a:endParaRPr lang="en-US" dirty="0"/>
              </a:p>
            </p:txBody>
          </p:sp>
        </mc:Choice>
        <mc:Fallback xmlns="">
          <p:sp>
            <p:nvSpPr>
              <p:cNvPr id="9" name="TextBox 8">
                <a:extLst>
                  <a:ext uri="{FF2B5EF4-FFF2-40B4-BE49-F238E27FC236}">
                    <a16:creationId xmlns:a16="http://schemas.microsoft.com/office/drawing/2014/main" id="{3FED218B-46C0-4AA8-905A-4B7E654038BB}"/>
                  </a:ext>
                </a:extLst>
              </p:cNvPr>
              <p:cNvSpPr txBox="1">
                <a:spLocks noRot="1" noChangeAspect="1" noMove="1" noResize="1" noEditPoints="1" noAdjustHandles="1" noChangeArrowheads="1" noChangeShapeType="1" noTextEdit="1"/>
              </p:cNvSpPr>
              <p:nvPr/>
            </p:nvSpPr>
            <p:spPr>
              <a:xfrm>
                <a:off x="1246239" y="2031094"/>
                <a:ext cx="1425647" cy="4814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DADC6BA-B881-4892-98D2-E483721D2DEB}"/>
                  </a:ext>
                </a:extLst>
              </p:cNvPr>
              <p:cNvSpPr txBox="1"/>
              <p:nvPr/>
            </p:nvSpPr>
            <p:spPr>
              <a:xfrm>
                <a:off x="1246239" y="2642173"/>
                <a:ext cx="1582869" cy="802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ppm</m:t>
                          </m:r>
                        </m:sub>
                      </m:sSub>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30 </m:t>
                          </m:r>
                          <m:r>
                            <a:rPr lang="en-US" b="0" i="1" smtClean="0">
                              <a:latin typeface="Cambria Math" panose="02040503050406030204" pitchFamily="18" charset="0"/>
                            </a:rPr>
                            <m:t>𝑝𝑝𝑏</m:t>
                          </m:r>
                        </m:num>
                        <m:den>
                          <m:r>
                            <a:rPr lang="en-US" b="0" i="0" smtClean="0">
                              <a:latin typeface="Cambria Math" panose="02040503050406030204" pitchFamily="18" charset="0"/>
                            </a:rPr>
                            <m:t>1000 </m:t>
                          </m:r>
                        </m:den>
                      </m:f>
                    </m:oMath>
                  </m:oMathPara>
                </a14:m>
                <a:endParaRPr lang="en-US" dirty="0"/>
              </a:p>
              <a:p>
                <a:endParaRPr lang="en-US" dirty="0"/>
              </a:p>
            </p:txBody>
          </p:sp>
        </mc:Choice>
        <mc:Fallback xmlns="">
          <p:sp>
            <p:nvSpPr>
              <p:cNvPr id="12" name="TextBox 11">
                <a:extLst>
                  <a:ext uri="{FF2B5EF4-FFF2-40B4-BE49-F238E27FC236}">
                    <a16:creationId xmlns:a16="http://schemas.microsoft.com/office/drawing/2014/main" id="{7DADC6BA-B881-4892-98D2-E483721D2DEB}"/>
                  </a:ext>
                </a:extLst>
              </p:cNvPr>
              <p:cNvSpPr txBox="1">
                <a:spLocks noRot="1" noChangeAspect="1" noMove="1" noResize="1" noEditPoints="1" noAdjustHandles="1" noChangeArrowheads="1" noChangeShapeType="1" noTextEdit="1"/>
              </p:cNvSpPr>
              <p:nvPr/>
            </p:nvSpPr>
            <p:spPr>
              <a:xfrm>
                <a:off x="1246239" y="2642173"/>
                <a:ext cx="1582869" cy="8029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1718287D-FB8E-42BF-9F21-D08D549E1A9E}"/>
                  </a:ext>
                </a:extLst>
              </p:cNvPr>
              <p:cNvSpPr/>
              <p:nvPr/>
            </p:nvSpPr>
            <p:spPr>
              <a:xfrm>
                <a:off x="1204679" y="3377740"/>
                <a:ext cx="2061398" cy="394019"/>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ppm</m:t>
                        </m:r>
                      </m:sub>
                    </m:sSub>
                    <m:r>
                      <a:rPr lang="en-US">
                        <a:latin typeface="Cambria Math" panose="02040503050406030204" pitchFamily="18" charset="0"/>
                      </a:rPr>
                      <m:t>=</m:t>
                    </m:r>
                  </m:oMath>
                </a14:m>
                <a:r>
                  <a:rPr lang="en-US" dirty="0"/>
                  <a:t> 0.030 ppm</a:t>
                </a:r>
              </a:p>
            </p:txBody>
          </p:sp>
        </mc:Choice>
        <mc:Fallback xmlns="">
          <p:sp>
            <p:nvSpPr>
              <p:cNvPr id="11" name="Rectangle 10">
                <a:extLst>
                  <a:ext uri="{FF2B5EF4-FFF2-40B4-BE49-F238E27FC236}">
                    <a16:creationId xmlns:a16="http://schemas.microsoft.com/office/drawing/2014/main" id="{1718287D-FB8E-42BF-9F21-D08D549E1A9E}"/>
                  </a:ext>
                </a:extLst>
              </p:cNvPr>
              <p:cNvSpPr>
                <a:spLocks noRot="1" noChangeAspect="1" noMove="1" noResize="1" noEditPoints="1" noAdjustHandles="1" noChangeArrowheads="1" noChangeShapeType="1" noTextEdit="1"/>
              </p:cNvSpPr>
              <p:nvPr/>
            </p:nvSpPr>
            <p:spPr>
              <a:xfrm>
                <a:off x="1204679" y="3377740"/>
                <a:ext cx="2061398" cy="394019"/>
              </a:xfrm>
              <a:prstGeom prst="rect">
                <a:avLst/>
              </a:prstGeom>
              <a:blipFill>
                <a:blip r:embed="rId6"/>
                <a:stretch>
                  <a:fillRect t="-7692" r="-1775"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8FFC0E-1358-415F-AF73-3DED222EC342}"/>
                  </a:ext>
                </a:extLst>
              </p:cNvPr>
              <p:cNvSpPr txBox="1"/>
              <p:nvPr/>
            </p:nvSpPr>
            <p:spPr>
              <a:xfrm>
                <a:off x="4326604" y="4683836"/>
                <a:ext cx="806246" cy="30168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m:rPr>
                              <m:sty m:val="p"/>
                            </m:rPr>
                            <a:rPr lang="en-US" b="0" i="0" smtClean="0">
                              <a:latin typeface="Cambria Math" panose="02040503050406030204" pitchFamily="18" charset="0"/>
                            </a:rPr>
                            <m:t>I</m:t>
                          </m:r>
                        </m:e>
                        <m:sub>
                          <m:r>
                            <m:rPr>
                              <m:sty m:val="p"/>
                            </m:rPr>
                            <a:rPr lang="en-US" b="0" i="0" smtClean="0">
                              <a:latin typeface="Cambria Math" panose="02040503050406030204" pitchFamily="18" charset="0"/>
                            </a:rPr>
                            <m:t>p</m:t>
                          </m:r>
                        </m:sub>
                      </m:sSub>
                      <m:r>
                        <a:rPr lang="en-US" b="0" i="0" smtClean="0">
                          <a:latin typeface="Cambria Math" panose="02040503050406030204" pitchFamily="18" charset="0"/>
                        </a:rPr>
                        <m:t>=</m:t>
                      </m:r>
                      <m:r>
                        <a:rPr lang="en-US" b="0" i="1" smtClean="0">
                          <a:latin typeface="Cambria Math" panose="02040503050406030204" pitchFamily="18" charset="0"/>
                        </a:rPr>
                        <m:t>23</m:t>
                      </m:r>
                    </m:oMath>
                  </m:oMathPara>
                </a14:m>
                <a:endParaRPr lang="en-US" dirty="0"/>
              </a:p>
            </p:txBody>
          </p:sp>
        </mc:Choice>
        <mc:Fallback xmlns="">
          <p:sp>
            <p:nvSpPr>
              <p:cNvPr id="14" name="TextBox 13">
                <a:extLst>
                  <a:ext uri="{FF2B5EF4-FFF2-40B4-BE49-F238E27FC236}">
                    <a16:creationId xmlns:a16="http://schemas.microsoft.com/office/drawing/2014/main" id="{168FFC0E-1358-415F-AF73-3DED222EC342}"/>
                  </a:ext>
                </a:extLst>
              </p:cNvPr>
              <p:cNvSpPr txBox="1">
                <a:spLocks noRot="1" noChangeAspect="1" noMove="1" noResize="1" noEditPoints="1" noAdjustHandles="1" noChangeArrowheads="1" noChangeShapeType="1" noTextEdit="1"/>
              </p:cNvSpPr>
              <p:nvPr/>
            </p:nvSpPr>
            <p:spPr>
              <a:xfrm>
                <a:off x="4326604" y="4683836"/>
                <a:ext cx="806246" cy="301686"/>
              </a:xfrm>
              <a:prstGeom prst="rect">
                <a:avLst/>
              </a:prstGeom>
              <a:blipFill>
                <a:blip r:embed="rId7"/>
                <a:stretch>
                  <a:fillRect l="-6818" r="-6061" b="-22000"/>
                </a:stretch>
              </a:blipFill>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886AE338-69EC-41C7-AA7F-BAE5CF12D605}"/>
              </a:ext>
            </a:extLst>
          </p:cNvPr>
          <p:cNvCxnSpPr>
            <a:cxnSpLocks/>
          </p:cNvCxnSpPr>
          <p:nvPr/>
        </p:nvCxnSpPr>
        <p:spPr>
          <a:xfrm>
            <a:off x="5444197" y="4872979"/>
            <a:ext cx="151931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3A54BC5-DA93-4603-945C-64BF93EDE5EC}"/>
              </a:ext>
            </a:extLst>
          </p:cNvPr>
          <p:cNvSpPr txBox="1"/>
          <p:nvPr/>
        </p:nvSpPr>
        <p:spPr>
          <a:xfrm>
            <a:off x="7124397" y="4398348"/>
            <a:ext cx="3374692" cy="923330"/>
          </a:xfrm>
          <a:prstGeom prst="rect">
            <a:avLst/>
          </a:prstGeom>
          <a:noFill/>
        </p:spPr>
        <p:txBody>
          <a:bodyPr wrap="square" rtlCol="0">
            <a:spAutoFit/>
          </a:bodyPr>
          <a:lstStyle/>
          <a:p>
            <a:r>
              <a:rPr lang="en-US" dirty="0"/>
              <a:t>AQI: Good, air quality is considered satisfactory, and air pollution poses little to no risk</a:t>
            </a:r>
          </a:p>
        </p:txBody>
      </p:sp>
      <p:sp>
        <p:nvSpPr>
          <p:cNvPr id="19" name="TextBox 18">
            <a:extLst>
              <a:ext uri="{FF2B5EF4-FFF2-40B4-BE49-F238E27FC236}">
                <a16:creationId xmlns:a16="http://schemas.microsoft.com/office/drawing/2014/main" id="{9B4EB3B7-CE3C-4283-8571-83EB0BD0AD0C}"/>
              </a:ext>
            </a:extLst>
          </p:cNvPr>
          <p:cNvSpPr txBox="1"/>
          <p:nvPr/>
        </p:nvSpPr>
        <p:spPr>
          <a:xfrm>
            <a:off x="1937196" y="5674886"/>
            <a:ext cx="8389438" cy="923330"/>
          </a:xfrm>
          <a:prstGeom prst="rect">
            <a:avLst/>
          </a:prstGeom>
          <a:noFill/>
        </p:spPr>
        <p:txBody>
          <a:bodyPr wrap="square" rtlCol="0">
            <a:spAutoFit/>
          </a:bodyPr>
          <a:lstStyle/>
          <a:p>
            <a:r>
              <a:rPr lang="en-US" b="1" i="1" u="sng" dirty="0"/>
              <a:t>HINT</a:t>
            </a:r>
            <a:r>
              <a:rPr lang="en-US" dirty="0"/>
              <a:t>: look for your ozone concentration in ppb, convert to ppm, then find what range your concentration fits in in the breakpoints column. </a:t>
            </a:r>
          </a:p>
          <a:p>
            <a:pPr algn="ctr"/>
            <a:r>
              <a:rPr lang="en-US" b="1" i="1" u="sng" dirty="0">
                <a:solidFill>
                  <a:srgbClr val="FF0000"/>
                </a:solidFill>
                <a:effectLst>
                  <a:outerShdw blurRad="38100" dist="38100" dir="2700000" algn="tl">
                    <a:srgbClr val="000000">
                      <a:alpha val="43137"/>
                    </a:srgbClr>
                  </a:outerShdw>
                </a:effectLst>
              </a:rPr>
              <a:t>SHOW YOUR WORK!</a:t>
            </a:r>
          </a:p>
        </p:txBody>
      </p:sp>
      <p:sp>
        <p:nvSpPr>
          <p:cNvPr id="21" name="TextBox 20">
            <a:extLst>
              <a:ext uri="{FF2B5EF4-FFF2-40B4-BE49-F238E27FC236}">
                <a16:creationId xmlns:a16="http://schemas.microsoft.com/office/drawing/2014/main" id="{1637186E-2FA6-42A1-8EE4-0F330518C551}"/>
              </a:ext>
            </a:extLst>
          </p:cNvPr>
          <p:cNvSpPr txBox="1"/>
          <p:nvPr/>
        </p:nvSpPr>
        <p:spPr>
          <a:xfrm>
            <a:off x="11232333" y="409703"/>
            <a:ext cx="615678" cy="369332"/>
          </a:xfrm>
          <a:prstGeom prst="rect">
            <a:avLst/>
          </a:prstGeom>
          <a:noFill/>
        </p:spPr>
        <p:txBody>
          <a:bodyPr wrap="square" rtlCol="0">
            <a:spAutoFit/>
          </a:bodyPr>
          <a:lstStyle/>
          <a:p>
            <a:r>
              <a:rPr lang="en-US" b="1" i="1" u="sng" dirty="0"/>
              <a:t>#3</a:t>
            </a:r>
          </a:p>
        </p:txBody>
      </p:sp>
    </p:spTree>
    <p:extLst>
      <p:ext uri="{BB962C8B-B14F-4D97-AF65-F5344CB8AC3E}">
        <p14:creationId xmlns:p14="http://schemas.microsoft.com/office/powerpoint/2010/main" val="150170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19">
                                            <p:txEl>
                                              <p:pRg st="1" end="1"/>
                                            </p:txEl>
                                          </p:spTgt>
                                        </p:tgtEl>
                                      </p:cBhvr>
                                      <p:to x="80000" y="100000"/>
                                    </p:animScale>
                                    <p:anim by="(#ppt_w*0.10)" calcmode="lin" valueType="num">
                                      <p:cBhvr>
                                        <p:cTn id="7" dur="250" autoRev="1" fill="hold">
                                          <p:stCondLst>
                                            <p:cond delay="0"/>
                                          </p:stCondLst>
                                        </p:cTn>
                                        <p:tgtEl>
                                          <p:spTgt spid="19">
                                            <p:txEl>
                                              <p:pRg st="1" end="1"/>
                                            </p:txEl>
                                          </p:spTgt>
                                        </p:tgtEl>
                                        <p:attrNameLst>
                                          <p:attrName>ppt_x</p:attrName>
                                        </p:attrNameLst>
                                      </p:cBhvr>
                                    </p:anim>
                                    <p:anim by="(-#ppt_w*0.10)" calcmode="lin" valueType="num">
                                      <p:cBhvr>
                                        <p:cTn id="8" dur="250" autoRev="1" fill="hold">
                                          <p:stCondLst>
                                            <p:cond delay="0"/>
                                          </p:stCondLst>
                                        </p:cTn>
                                        <p:tgtEl>
                                          <p:spTgt spid="19">
                                            <p:txEl>
                                              <p:pRg st="1" end="1"/>
                                            </p:txEl>
                                          </p:spTgt>
                                        </p:tgtEl>
                                        <p:attrNameLst>
                                          <p:attrName>ppt_y</p:attrName>
                                        </p:attrNameLst>
                                      </p:cBhvr>
                                    </p:anim>
                                    <p:animRot by="-480000">
                                      <p:cBhvr>
                                        <p:cTn id="9" dur="250" autoRev="1" fill="hold">
                                          <p:stCondLst>
                                            <p:cond delay="0"/>
                                          </p:stCondLst>
                                        </p:cTn>
                                        <p:tgtEl>
                                          <p:spTgt spid="19">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4BC1-265E-4116-BDDA-FE1826A9B708}"/>
              </a:ext>
            </a:extLst>
          </p:cNvPr>
          <p:cNvSpPr>
            <a:spLocks noGrp="1"/>
          </p:cNvSpPr>
          <p:nvPr>
            <p:ph type="title"/>
          </p:nvPr>
        </p:nvSpPr>
        <p:spPr/>
        <p:txBody>
          <a:bodyPr/>
          <a:lstStyle/>
          <a:p>
            <a:r>
              <a:rPr lang="en-US" dirty="0"/>
              <a:t>Calculating 8-hour O</a:t>
            </a:r>
            <a:r>
              <a:rPr lang="en-US" baseline="-25000" dirty="0"/>
              <a:t>3</a:t>
            </a:r>
            <a:r>
              <a:rPr lang="en-US" dirty="0"/>
              <a:t> averages</a:t>
            </a:r>
          </a:p>
        </p:txBody>
      </p:sp>
      <p:sp>
        <p:nvSpPr>
          <p:cNvPr id="3" name="Content Placeholder 2">
            <a:extLst>
              <a:ext uri="{FF2B5EF4-FFF2-40B4-BE49-F238E27FC236}">
                <a16:creationId xmlns:a16="http://schemas.microsoft.com/office/drawing/2014/main" id="{B49833DB-BFA5-4BD8-941F-59E3715136ED}"/>
              </a:ext>
            </a:extLst>
          </p:cNvPr>
          <p:cNvSpPr>
            <a:spLocks noGrp="1"/>
          </p:cNvSpPr>
          <p:nvPr>
            <p:ph idx="1"/>
          </p:nvPr>
        </p:nvSpPr>
        <p:spPr>
          <a:xfrm>
            <a:off x="838200" y="2607635"/>
            <a:ext cx="9839179" cy="1631852"/>
          </a:xfrm>
        </p:spPr>
        <p:txBody>
          <a:bodyPr>
            <a:normAutofit/>
          </a:bodyPr>
          <a:lstStyle/>
          <a:p>
            <a:r>
              <a:rPr lang="en-US" sz="2000" dirty="0"/>
              <a:t>Convert to ppm (conversion on previous slide) for your final answer!!!!</a:t>
            </a:r>
          </a:p>
          <a:p>
            <a:r>
              <a:rPr lang="en-US" sz="2000" dirty="0"/>
              <a:t>Do 12am to 4pm</a:t>
            </a:r>
          </a:p>
          <a:p>
            <a:pPr lvl="1"/>
            <a:r>
              <a:rPr lang="en-US" sz="1800" dirty="0"/>
              <a:t>You don’t need to calculate averages from 5pm to 11pm (see extra directions)</a:t>
            </a:r>
          </a:p>
          <a:p>
            <a:r>
              <a:rPr lang="en-US" sz="2000" u="sng" dirty="0"/>
              <a:t>LAB FREEBIE using chart given in manual/extra directions at 12am:</a:t>
            </a:r>
          </a:p>
          <a:p>
            <a:endParaRPr lang="en-US" sz="2400" dirty="0"/>
          </a:p>
        </p:txBody>
      </p:sp>
      <p:sp>
        <p:nvSpPr>
          <p:cNvPr id="4" name="Slide Number Placeholder 3">
            <a:extLst>
              <a:ext uri="{FF2B5EF4-FFF2-40B4-BE49-F238E27FC236}">
                <a16:creationId xmlns:a16="http://schemas.microsoft.com/office/drawing/2014/main" id="{1E2F39E7-97F1-47DC-AFDE-3D176BD1E2E2}"/>
              </a:ext>
            </a:extLst>
          </p:cNvPr>
          <p:cNvSpPr>
            <a:spLocks noGrp="1"/>
          </p:cNvSpPr>
          <p:nvPr>
            <p:ph type="sldNum" sz="quarter" idx="12"/>
          </p:nvPr>
        </p:nvSpPr>
        <p:spPr/>
        <p:txBody>
          <a:bodyPr/>
          <a:lstStyle/>
          <a:p>
            <a:fld id="{F85AFEF8-2C9C-4DF6-BC06-F149B1DC8D6E}" type="slidenum">
              <a:rPr lang="en-US" smtClean="0"/>
              <a:t>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01368E-30D8-4F3F-8F70-F61F5FEDD5A0}"/>
                  </a:ext>
                </a:extLst>
              </p:cNvPr>
              <p:cNvSpPr txBox="1"/>
              <p:nvPr/>
            </p:nvSpPr>
            <p:spPr>
              <a:xfrm>
                <a:off x="1674055" y="1544389"/>
                <a:ext cx="8588633" cy="578235"/>
              </a:xfrm>
              <a:prstGeom prst="rect">
                <a:avLst/>
              </a:prstGeom>
              <a:solidFill>
                <a:srgbClr val="FFFF85"/>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0" smtClean="0">
                          <a:latin typeface="Cambria Math" panose="02040503050406030204" pitchFamily="18" charset="0"/>
                        </a:rPr>
                        <m:t>8</m:t>
                      </m:r>
                      <m:r>
                        <m:rPr>
                          <m:sty m:val="p"/>
                        </m:rPr>
                        <a:rPr lang="en-US" sz="2000" b="0" i="0" smtClean="0">
                          <a:latin typeface="Cambria Math" panose="02040503050406030204" pitchFamily="18" charset="0"/>
                        </a:rPr>
                        <m:t>hr</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avg</m:t>
                      </m:r>
                      <m:r>
                        <a:rPr lang="en-US" sz="2000" b="0" i="0"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b="0" i="1" smtClean="0">
                                  <a:latin typeface="Cambria Math" panose="02040503050406030204" pitchFamily="18" charset="0"/>
                                </a:rPr>
                              </m:ctrlPr>
                            </m:sSubPr>
                            <m:e>
                              <m:r>
                                <m:rPr>
                                  <m:sty m:val="p"/>
                                </m:rPr>
                                <a:rPr lang="en-US" sz="2000" b="0" i="0" smtClean="0">
                                  <a:latin typeface="Cambria Math" panose="02040503050406030204" pitchFamily="18" charset="0"/>
                                </a:rPr>
                                <m:t>Cp</m:t>
                              </m:r>
                            </m:e>
                            <m:sub>
                              <m:r>
                                <m:rPr>
                                  <m:sty m:val="p"/>
                                </m:rPr>
                                <a:rPr lang="en-US" sz="2000" b="0" i="0" smtClean="0">
                                  <a:latin typeface="Cambria Math" panose="02040503050406030204" pitchFamily="18" charset="0"/>
                                </a:rPr>
                                <m:t>hr</m:t>
                              </m:r>
                              <m:r>
                                <a:rPr lang="en-US" sz="2000" b="0" i="0" smtClean="0">
                                  <a:latin typeface="Cambria Math" panose="02040503050406030204" pitchFamily="18" charset="0"/>
                                </a:rPr>
                                <m:t> 1</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2</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3</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4</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5</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6</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i="0">
                                  <a:latin typeface="Cambria Math" panose="02040503050406030204" pitchFamily="18" charset="0"/>
                                </a:rPr>
                                <m:t>hr</m:t>
                              </m:r>
                              <m:r>
                                <a:rPr lang="en-US" sz="2000" i="0">
                                  <a:latin typeface="Cambria Math" panose="02040503050406030204" pitchFamily="18" charset="0"/>
                                </a:rPr>
                                <m:t> 7</m:t>
                              </m:r>
                            </m:sub>
                          </m:sSub>
                          <m:r>
                            <a:rPr lang="en-US" sz="2000" b="0" i="0" smtClean="0">
                              <a:latin typeface="Cambria Math" panose="02040503050406030204" pitchFamily="18" charset="0"/>
                            </a:rPr>
                            <m:t>+</m:t>
                          </m:r>
                          <m:sSub>
                            <m:sSubPr>
                              <m:ctrlPr>
                                <a:rPr lang="en-US" sz="2000" i="1">
                                  <a:latin typeface="Cambria Math" panose="02040503050406030204" pitchFamily="18" charset="0"/>
                                </a:rPr>
                              </m:ctrlPr>
                            </m:sSubPr>
                            <m:e>
                              <m:r>
                                <m:rPr>
                                  <m:sty m:val="p"/>
                                </m:rPr>
                                <a:rPr lang="en-US" sz="2000" i="0">
                                  <a:latin typeface="Cambria Math" panose="02040503050406030204" pitchFamily="18" charset="0"/>
                                </a:rPr>
                                <m:t>Cp</m:t>
                              </m:r>
                            </m:e>
                            <m:sub>
                              <m:r>
                                <m:rPr>
                                  <m:sty m:val="p"/>
                                </m:rPr>
                                <a:rPr lang="en-US" sz="2000" b="0" i="0" smtClean="0">
                                  <a:latin typeface="Cambria Math" panose="02040503050406030204" pitchFamily="18" charset="0"/>
                                </a:rPr>
                                <m:t>h</m:t>
                              </m:r>
                              <m:r>
                                <m:rPr>
                                  <m:sty m:val="p"/>
                                </m:rPr>
                                <a:rPr lang="en-US" sz="2000" i="0">
                                  <a:latin typeface="Cambria Math" panose="02040503050406030204" pitchFamily="18" charset="0"/>
                                </a:rPr>
                                <m:t>r</m:t>
                              </m:r>
                              <m:r>
                                <a:rPr lang="en-US" sz="2000" i="0">
                                  <a:latin typeface="Cambria Math" panose="02040503050406030204" pitchFamily="18" charset="0"/>
                                </a:rPr>
                                <m:t> 8</m:t>
                              </m:r>
                            </m:sub>
                          </m:sSub>
                        </m:num>
                        <m:den>
                          <m:r>
                            <a:rPr lang="en-US" sz="2000" b="0" i="0" smtClean="0">
                              <a:latin typeface="Cambria Math" panose="02040503050406030204" pitchFamily="18" charset="0"/>
                            </a:rPr>
                            <m:t>8</m:t>
                          </m:r>
                        </m:den>
                      </m:f>
                    </m:oMath>
                  </m:oMathPara>
                </a14:m>
                <a:endParaRPr lang="en-US" sz="2000" dirty="0"/>
              </a:p>
            </p:txBody>
          </p:sp>
        </mc:Choice>
        <mc:Fallback xmlns="">
          <p:sp>
            <p:nvSpPr>
              <p:cNvPr id="5" name="TextBox 4">
                <a:extLst>
                  <a:ext uri="{FF2B5EF4-FFF2-40B4-BE49-F238E27FC236}">
                    <a16:creationId xmlns:a16="http://schemas.microsoft.com/office/drawing/2014/main" id="{2601368E-30D8-4F3F-8F70-F61F5FEDD5A0}"/>
                  </a:ext>
                </a:extLst>
              </p:cNvPr>
              <p:cNvSpPr txBox="1">
                <a:spLocks noRot="1" noChangeAspect="1" noMove="1" noResize="1" noEditPoints="1" noAdjustHandles="1" noChangeArrowheads="1" noChangeShapeType="1" noTextEdit="1"/>
              </p:cNvSpPr>
              <p:nvPr/>
            </p:nvSpPr>
            <p:spPr>
              <a:xfrm>
                <a:off x="1674055" y="1544389"/>
                <a:ext cx="8588633" cy="57823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6653919-21C3-46F6-8CEE-BED22E586688}"/>
                  </a:ext>
                </a:extLst>
              </p:cNvPr>
              <p:cNvSpPr txBox="1"/>
              <p:nvPr/>
            </p:nvSpPr>
            <p:spPr>
              <a:xfrm>
                <a:off x="2225581" y="4548562"/>
                <a:ext cx="7740837"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12</m:t>
                          </m:r>
                          <m:r>
                            <a:rPr lang="en-US" sz="1600" b="0" i="1" smtClean="0">
                              <a:latin typeface="Cambria Math" panose="02040503050406030204" pitchFamily="18" charset="0"/>
                            </a:rPr>
                            <m:t>𝑎𝑚</m:t>
                          </m:r>
                        </m:e>
                        <m:sub>
                          <m:r>
                            <a:rPr lang="en-US" sz="1600" b="0" i="1" smtClean="0">
                              <a:latin typeface="Cambria Math" panose="02040503050406030204" pitchFamily="18" charset="0"/>
                            </a:rPr>
                            <m:t>8</m:t>
                          </m:r>
                          <m:r>
                            <a:rPr lang="en-US" sz="1600" b="0" i="1" smtClean="0">
                              <a:latin typeface="Cambria Math" panose="02040503050406030204" pitchFamily="18" charset="0"/>
                            </a:rPr>
                            <m:t>h𝑟</m:t>
                          </m:r>
                        </m:sub>
                      </m:sSub>
                      <m:r>
                        <a:rPr lang="en-US" sz="1600" b="0" i="0"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49 </m:t>
                          </m:r>
                          <m:r>
                            <a:rPr lang="en-US" sz="1600" b="0" i="1" smtClean="0">
                              <a:latin typeface="Cambria Math" panose="02040503050406030204" pitchFamily="18" charset="0"/>
                            </a:rPr>
                            <m:t>𝑝𝑝𝑏</m:t>
                          </m:r>
                          <m:r>
                            <a:rPr lang="en-US" sz="1600" b="0" i="1" smtClean="0">
                              <a:latin typeface="Cambria Math" panose="02040503050406030204" pitchFamily="18" charset="0"/>
                            </a:rPr>
                            <m:t>+45 </m:t>
                          </m:r>
                          <m:r>
                            <a:rPr lang="en-US" sz="1600" i="1">
                              <a:latin typeface="Cambria Math" panose="02040503050406030204" pitchFamily="18" charset="0"/>
                            </a:rPr>
                            <m:t>𝑝𝑝𝑏</m:t>
                          </m:r>
                          <m:r>
                            <a:rPr lang="en-US" sz="1600" b="0" i="1" smtClean="0">
                              <a:latin typeface="Cambria Math" panose="02040503050406030204" pitchFamily="18" charset="0"/>
                            </a:rPr>
                            <m:t>+41 </m:t>
                          </m:r>
                          <m:r>
                            <a:rPr lang="en-US" sz="1600" i="1">
                              <a:latin typeface="Cambria Math" panose="02040503050406030204" pitchFamily="18" charset="0"/>
                            </a:rPr>
                            <m:t>𝑝𝑝𝑏</m:t>
                          </m:r>
                          <m:r>
                            <a:rPr lang="en-US" sz="1600" b="0" i="1" smtClean="0">
                              <a:latin typeface="Cambria Math" panose="02040503050406030204" pitchFamily="18" charset="0"/>
                            </a:rPr>
                            <m:t>+47 </m:t>
                          </m:r>
                          <m:r>
                            <a:rPr lang="en-US" sz="1600" i="1">
                              <a:latin typeface="Cambria Math" panose="02040503050406030204" pitchFamily="18" charset="0"/>
                            </a:rPr>
                            <m:t>𝑝𝑝𝑏</m:t>
                          </m:r>
                          <m:r>
                            <a:rPr lang="en-US" sz="1600" b="0" i="1" smtClean="0">
                              <a:latin typeface="Cambria Math" panose="02040503050406030204" pitchFamily="18" charset="0"/>
                            </a:rPr>
                            <m:t>+20 </m:t>
                          </m:r>
                          <m:r>
                            <a:rPr lang="en-US" sz="1600" i="1">
                              <a:latin typeface="Cambria Math" panose="02040503050406030204" pitchFamily="18" charset="0"/>
                            </a:rPr>
                            <m:t>𝑝𝑝𝑏</m:t>
                          </m:r>
                          <m:r>
                            <a:rPr lang="en-US" sz="1600" b="0" i="1" smtClean="0">
                              <a:latin typeface="Cambria Math" panose="02040503050406030204" pitchFamily="18" charset="0"/>
                            </a:rPr>
                            <m:t>+19 </m:t>
                          </m:r>
                          <m:r>
                            <a:rPr lang="en-US" sz="1600" i="1">
                              <a:latin typeface="Cambria Math" panose="02040503050406030204" pitchFamily="18" charset="0"/>
                            </a:rPr>
                            <m:t>𝑝𝑝𝑏</m:t>
                          </m:r>
                          <m:r>
                            <a:rPr lang="en-US" sz="1600" b="0" i="1" smtClean="0">
                              <a:latin typeface="Cambria Math" panose="02040503050406030204" pitchFamily="18" charset="0"/>
                            </a:rPr>
                            <m:t>+24 </m:t>
                          </m:r>
                          <m:r>
                            <a:rPr lang="en-US" sz="1600" i="1">
                              <a:latin typeface="Cambria Math" panose="02040503050406030204" pitchFamily="18" charset="0"/>
                            </a:rPr>
                            <m:t>𝑝𝑝𝑏</m:t>
                          </m:r>
                          <m:r>
                            <a:rPr lang="en-US" sz="1600" b="0" i="1" smtClean="0">
                              <a:latin typeface="Cambria Math" panose="02040503050406030204" pitchFamily="18" charset="0"/>
                            </a:rPr>
                            <m:t>+42 </m:t>
                          </m:r>
                          <m:r>
                            <a:rPr lang="en-US" sz="1600" i="1">
                              <a:latin typeface="Cambria Math" panose="02040503050406030204" pitchFamily="18" charset="0"/>
                            </a:rPr>
                            <m:t>𝑝𝑝𝑏</m:t>
                          </m:r>
                        </m:num>
                        <m:den>
                          <m:r>
                            <a:rPr lang="en-US" sz="1600" b="0" i="0" smtClean="0">
                              <a:latin typeface="Cambria Math" panose="02040503050406030204" pitchFamily="18" charset="0"/>
                            </a:rPr>
                            <m:t>8</m:t>
                          </m:r>
                        </m:den>
                      </m:f>
                    </m:oMath>
                  </m:oMathPara>
                </a14:m>
                <a:endParaRPr lang="en-US" sz="1600" dirty="0"/>
              </a:p>
            </p:txBody>
          </p:sp>
        </mc:Choice>
        <mc:Fallback xmlns="">
          <p:sp>
            <p:nvSpPr>
              <p:cNvPr id="6" name="TextBox 5">
                <a:extLst>
                  <a:ext uri="{FF2B5EF4-FFF2-40B4-BE49-F238E27FC236}">
                    <a16:creationId xmlns:a16="http://schemas.microsoft.com/office/drawing/2014/main" id="{76653919-21C3-46F6-8CEE-BED22E586688}"/>
                  </a:ext>
                </a:extLst>
              </p:cNvPr>
              <p:cNvSpPr txBox="1">
                <a:spLocks noRot="1" noChangeAspect="1" noMove="1" noResize="1" noEditPoints="1" noAdjustHandles="1" noChangeArrowheads="1" noChangeShapeType="1" noTextEdit="1"/>
              </p:cNvSpPr>
              <p:nvPr/>
            </p:nvSpPr>
            <p:spPr>
              <a:xfrm>
                <a:off x="2225581" y="4548562"/>
                <a:ext cx="7740837" cy="467629"/>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A9C2F83-7850-468E-A84F-EF629EC9378C}"/>
                  </a:ext>
                </a:extLst>
              </p:cNvPr>
              <p:cNvSpPr txBox="1"/>
              <p:nvPr/>
            </p:nvSpPr>
            <p:spPr>
              <a:xfrm>
                <a:off x="3337703" y="5404631"/>
                <a:ext cx="4840171" cy="4676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12</m:t>
                          </m:r>
                          <m:r>
                            <a:rPr lang="en-US" sz="1600" b="0" i="1" smtClean="0">
                              <a:latin typeface="Cambria Math" panose="02040503050406030204" pitchFamily="18" charset="0"/>
                            </a:rPr>
                            <m:t>𝑎𝑚</m:t>
                          </m:r>
                        </m:e>
                        <m:sub>
                          <m:r>
                            <a:rPr lang="en-US" sz="1600" b="0" i="1" smtClean="0">
                              <a:latin typeface="Cambria Math" panose="02040503050406030204" pitchFamily="18" charset="0"/>
                            </a:rPr>
                            <m:t>8</m:t>
                          </m:r>
                          <m:r>
                            <a:rPr lang="en-US" sz="1600" b="0" i="1" smtClean="0">
                              <a:latin typeface="Cambria Math" panose="02040503050406030204" pitchFamily="18" charset="0"/>
                            </a:rPr>
                            <m:t>h𝑟</m:t>
                          </m:r>
                        </m:sub>
                      </m:sSub>
                      <m:r>
                        <a:rPr lang="en-US" sz="1600" b="0" i="0" smtClean="0">
                          <a:latin typeface="Cambria Math" panose="02040503050406030204" pitchFamily="18" charset="0"/>
                        </a:rPr>
                        <m:t>=</m:t>
                      </m:r>
                      <m:r>
                        <a:rPr lang="en-US" sz="1600" b="0" i="1" smtClean="0">
                          <a:latin typeface="Cambria Math" panose="02040503050406030204" pitchFamily="18" charset="0"/>
                        </a:rPr>
                        <m:t>35.88 </m:t>
                      </m:r>
                      <m:r>
                        <a:rPr lang="en-US" sz="1600" b="0" i="1" smtClean="0">
                          <a:latin typeface="Cambria Math" panose="02040503050406030204" pitchFamily="18" charset="0"/>
                        </a:rPr>
                        <m:t>𝑝𝑝𝑏</m:t>
                      </m:r>
                      <m:r>
                        <a:rPr lang="en-US" sz="1600" b="0" i="1" smtClean="0">
                          <a:latin typeface="Cambria Math" panose="02040503050406030204" pitchFamily="18" charset="0"/>
                        </a:rPr>
                        <m:t>    →    </m:t>
                      </m:r>
                      <m:f>
                        <m:fPr>
                          <m:ctrlPr>
                            <a:rPr lang="en-US" sz="1600" b="0" i="1" smtClean="0">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rPr>
                            <m:t>35.88 </m:t>
                          </m:r>
                          <m:r>
                            <a:rPr lang="en-US" sz="1600" i="1">
                              <a:latin typeface="Cambria Math" panose="02040503050406030204" pitchFamily="18" charset="0"/>
                            </a:rPr>
                            <m:t>𝑝𝑝𝑏</m:t>
                          </m:r>
                        </m:num>
                        <m:den>
                          <m:r>
                            <a:rPr lang="en-US" sz="1600" b="0" i="1" smtClean="0">
                              <a:latin typeface="Cambria Math" panose="02040503050406030204" pitchFamily="18" charset="0"/>
                              <a:ea typeface="Cambria Math" panose="02040503050406030204" pitchFamily="18" charset="0"/>
                            </a:rPr>
                            <m:t>1000</m:t>
                          </m:r>
                        </m:den>
                      </m:f>
                      <m:r>
                        <a:rPr lang="en-US" sz="1600" b="0" i="1" smtClean="0">
                          <a:latin typeface="Cambria Math" panose="02040503050406030204" pitchFamily="18" charset="0"/>
                          <a:ea typeface="Cambria Math" panose="02040503050406030204" pitchFamily="18" charset="0"/>
                        </a:rPr>
                        <m:t>≈0.0359 </m:t>
                      </m:r>
                      <m:r>
                        <a:rPr lang="en-US" sz="1600" b="0" i="1" smtClean="0">
                          <a:latin typeface="Cambria Math" panose="02040503050406030204" pitchFamily="18" charset="0"/>
                          <a:ea typeface="Cambria Math" panose="02040503050406030204" pitchFamily="18" charset="0"/>
                        </a:rPr>
                        <m:t>𝑝𝑝𝑚</m:t>
                      </m:r>
                    </m:oMath>
                  </m:oMathPara>
                </a14:m>
                <a:endParaRPr lang="en-US" sz="1600" dirty="0"/>
              </a:p>
            </p:txBody>
          </p:sp>
        </mc:Choice>
        <mc:Fallback xmlns="">
          <p:sp>
            <p:nvSpPr>
              <p:cNvPr id="7" name="TextBox 6">
                <a:extLst>
                  <a:ext uri="{FF2B5EF4-FFF2-40B4-BE49-F238E27FC236}">
                    <a16:creationId xmlns:a16="http://schemas.microsoft.com/office/drawing/2014/main" id="{4A9C2F83-7850-468E-A84F-EF629EC9378C}"/>
                  </a:ext>
                </a:extLst>
              </p:cNvPr>
              <p:cNvSpPr txBox="1">
                <a:spLocks noRot="1" noChangeAspect="1" noMove="1" noResize="1" noEditPoints="1" noAdjustHandles="1" noChangeArrowheads="1" noChangeShapeType="1" noTextEdit="1"/>
              </p:cNvSpPr>
              <p:nvPr/>
            </p:nvSpPr>
            <p:spPr>
              <a:xfrm>
                <a:off x="3337703" y="5404631"/>
                <a:ext cx="4840171" cy="467629"/>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8BFA94B-0BC6-4D92-A6AB-0D1A20863318}"/>
              </a:ext>
            </a:extLst>
          </p:cNvPr>
          <p:cNvSpPr txBox="1"/>
          <p:nvPr/>
        </p:nvSpPr>
        <p:spPr>
          <a:xfrm>
            <a:off x="11232333" y="409703"/>
            <a:ext cx="615678" cy="369332"/>
          </a:xfrm>
          <a:prstGeom prst="rect">
            <a:avLst/>
          </a:prstGeom>
          <a:noFill/>
        </p:spPr>
        <p:txBody>
          <a:bodyPr wrap="square" rtlCol="0">
            <a:spAutoFit/>
          </a:bodyPr>
          <a:lstStyle/>
          <a:p>
            <a:r>
              <a:rPr lang="en-US" b="1" i="1" u="sng" dirty="0"/>
              <a:t>#2</a:t>
            </a:r>
          </a:p>
        </p:txBody>
      </p:sp>
    </p:spTree>
    <p:extLst>
      <p:ext uri="{BB962C8B-B14F-4D97-AF65-F5344CB8AC3E}">
        <p14:creationId xmlns:p14="http://schemas.microsoft.com/office/powerpoint/2010/main" val="3981843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7">
      <a:majorFont>
        <a:latin typeface="Franklin Gothic Book"/>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1158</Words>
  <Application>Microsoft Office PowerPoint</Application>
  <PresentationFormat>Widescreen</PresentationFormat>
  <Paragraphs>111</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 Math</vt:lpstr>
      <vt:lpstr>Franklin Gothic Book</vt:lpstr>
      <vt:lpstr>Wingdings</vt:lpstr>
      <vt:lpstr>Office Theme</vt:lpstr>
      <vt:lpstr>Lab 8 – Weather and Air Quality</vt:lpstr>
      <vt:lpstr>Tropospheric Ozone</vt:lpstr>
      <vt:lpstr>Tropospheric Ozone</vt:lpstr>
      <vt:lpstr>Agriculture</vt:lpstr>
      <vt:lpstr>Ecosystem Impacts</vt:lpstr>
      <vt:lpstr>National Ambient Air Quality Standards (NAAQS)</vt:lpstr>
      <vt:lpstr>Air Quality Index (AQI)</vt:lpstr>
      <vt:lpstr>Air Quality Index (AQI) Sample Calculation </vt:lpstr>
      <vt:lpstr>Calculating 8-hour O3 averages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9: Lab 8 – Weather and Air Quality</dc:title>
  <dc:creator>Lindsey Rodio</dc:creator>
  <cp:lastModifiedBy>Hannah Marie Daley</cp:lastModifiedBy>
  <cp:revision>39</cp:revision>
  <dcterms:created xsi:type="dcterms:W3CDTF">2018-10-28T18:09:30Z</dcterms:created>
  <dcterms:modified xsi:type="dcterms:W3CDTF">2018-10-30T17:39:56Z</dcterms:modified>
</cp:coreProperties>
</file>